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8"/>
  </p:notesMasterIdLst>
  <p:sldIdLst>
    <p:sldId id="256" r:id="rId2"/>
    <p:sldId id="263" r:id="rId3"/>
    <p:sldId id="281" r:id="rId4"/>
    <p:sldId id="259" r:id="rId5"/>
    <p:sldId id="287" r:id="rId6"/>
    <p:sldId id="282" r:id="rId7"/>
    <p:sldId id="283" r:id="rId8"/>
    <p:sldId id="288" r:id="rId9"/>
    <p:sldId id="286" r:id="rId10"/>
    <p:sldId id="285" r:id="rId11"/>
    <p:sldId id="264" r:id="rId12"/>
    <p:sldId id="266" r:id="rId13"/>
    <p:sldId id="289" r:id="rId14"/>
    <p:sldId id="267" r:id="rId15"/>
    <p:sldId id="262"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1632"/>
    <a:srgbClr val="21242B"/>
    <a:srgbClr val="4D3C28"/>
    <a:srgbClr val="7A4900"/>
    <a:srgbClr val="DB970A"/>
    <a:srgbClr val="262520"/>
    <a:srgbClr val="360D19"/>
    <a:srgbClr val="431F36"/>
    <a:srgbClr val="310B13"/>
    <a:srgbClr val="CC6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6449" autoAdjust="0"/>
  </p:normalViewPr>
  <p:slideViewPr>
    <p:cSldViewPr snapToGrid="0">
      <p:cViewPr>
        <p:scale>
          <a:sx n="100" d="100"/>
          <a:sy n="100" d="100"/>
        </p:scale>
        <p:origin x="954"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29T16:33:16.8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2,'126'-2,"137"5,-182 11,-59-9,1-1,30 2,-11-3,45 10,-48-7,62 3,946-10,-1031 0,1-1,-1 0,0-1,18-7,-32 10,18-6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29T16:33:29.7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1,'971'0,"-831"19,-42-17,157-6,-198-4,-37 4,-1 1,26 0,273 4,-303-1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29T16:33:40.5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72,'883'0,"-725"-18,1 0,0 1,-121 17,-1-2,51-9,-65 8,0 1,32 2,-38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71148-8AF9-44AB-9232-6708FA5E822F}" type="datetimeFigureOut">
              <a:rPr lang="en-US" smtClean="0"/>
              <a:t>7/29/2025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A7D3B-AEE3-4D5C-94D4-6559F4B89C22}" type="slidenum">
              <a:rPr lang="en-US" smtClean="0"/>
              <a:t>‹#›</a:t>
            </a:fld>
            <a:endParaRPr lang="en-US"/>
          </a:p>
        </p:txBody>
      </p:sp>
    </p:spTree>
    <p:extLst>
      <p:ext uri="{BB962C8B-B14F-4D97-AF65-F5344CB8AC3E}">
        <p14:creationId xmlns:p14="http://schemas.microsoft.com/office/powerpoint/2010/main" val="3496914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NIST_databas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a:p>
            <a:r>
              <a:rPr lang="en-US" dirty="0"/>
              <a:t>I’m Jordan Novelli and in this presentation we’ll focus on weather predictions using machine learning.</a:t>
            </a:r>
          </a:p>
        </p:txBody>
      </p:sp>
      <p:sp>
        <p:nvSpPr>
          <p:cNvPr id="4" name="Slide Number Placeholder 3"/>
          <p:cNvSpPr>
            <a:spLocks noGrp="1"/>
          </p:cNvSpPr>
          <p:nvPr>
            <p:ph type="sldNum" sz="quarter" idx="5"/>
          </p:nvPr>
        </p:nvSpPr>
        <p:spPr/>
        <p:txBody>
          <a:bodyPr/>
          <a:lstStyle/>
          <a:p>
            <a:fld id="{330A7D3B-AEE3-4D5C-94D4-6559F4B89C22}" type="slidenum">
              <a:rPr lang="en-US" smtClean="0"/>
              <a:t>1</a:t>
            </a:fld>
            <a:endParaRPr lang="en-US"/>
          </a:p>
        </p:txBody>
      </p:sp>
    </p:spTree>
    <p:extLst>
      <p:ext uri="{BB962C8B-B14F-4D97-AF65-F5344CB8AC3E}">
        <p14:creationId xmlns:p14="http://schemas.microsoft.com/office/powerpoint/2010/main" val="283878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b="1" u="sng" dirty="0"/>
              <a:t>Generative Adversarial Networks (GAN)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Using Generative Adversarial Networks was extremely interesting.</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Knowing that these Machine Learning algorithms have the ability to determine what a number or letter truly represents remarkable.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u="none"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When using the Generative Adversarial Network paired with images of various weather phenomena, whether that be a sunny day, rainy day, cloudy day or fog, this algorithm is constantly trying to determine what is real and fake.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algorithm does take a large amount of time and processing power. I believe with further exploration this algorithm can begin to determine a day based on its visual representation more accurately.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u="none"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black image shows how CNN tried to determine my hand-written numbers to </a:t>
            </a:r>
            <a:r>
              <a:rPr lang="en-US" u="sng" dirty="0">
                <a:effectLst/>
                <a:hlinkClick r:id="rId3"/>
              </a:rPr>
              <a:t>MNIST (Modified National Institute of Standards and Technology database)</a:t>
            </a:r>
            <a:r>
              <a:rPr lang="en-US" b="0" u="none" dirty="0"/>
              <a:t> number data base. It was only 30% accurate but it was interesting to see that it got anything correct knowing my handwriting style wasn’t within the database it referenced from.</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u="none"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The white image is a loss graph generated based on weather images for radar recognition. I ran 200 epochs and it took 3 hours. The losses never converge but that doesn’t mean that they haven’t learned they just have found their optimum. Further adjustments may help the Generative Adversarial Network to better recognize weather images.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30A7D3B-AEE3-4D5C-94D4-6559F4B89C22}" type="slidenum">
              <a:rPr lang="en-US" smtClean="0"/>
              <a:t>10</a:t>
            </a:fld>
            <a:endParaRPr lang="en-US"/>
          </a:p>
        </p:txBody>
      </p:sp>
    </p:spTree>
    <p:extLst>
      <p:ext uri="{BB962C8B-B14F-4D97-AF65-F5344CB8AC3E}">
        <p14:creationId xmlns:p14="http://schemas.microsoft.com/office/powerpoint/2010/main" val="2114753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Historical Data needed to accomplish </a:t>
            </a:r>
            <a:r>
              <a:rPr lang="en-US" u="sng" dirty="0" err="1"/>
              <a:t>ClimateWins</a:t>
            </a:r>
            <a:r>
              <a:rPr lang="en-US" u="sng" dirty="0"/>
              <a:t> Goals:</a:t>
            </a:r>
          </a:p>
          <a:p>
            <a:r>
              <a:rPr lang="en-US" u="none" dirty="0"/>
              <a:t>Recall </a:t>
            </a:r>
            <a:r>
              <a:rPr lang="en-US" u="none" dirty="0" err="1"/>
              <a:t>ClimateWins</a:t>
            </a:r>
            <a:r>
              <a:rPr lang="en-US" u="none" dirty="0"/>
              <a:t> goal is to </a:t>
            </a:r>
            <a:r>
              <a:rPr lang="en-US" sz="1200" kern="1200" dirty="0">
                <a:solidFill>
                  <a:schemeClr val="tx1"/>
                </a:solidFill>
                <a:effectLst/>
                <a:latin typeface="+mn-lt"/>
                <a:ea typeface="+mn-ea"/>
                <a:cs typeface="+mn-cs"/>
              </a:rPr>
              <a:t>predict climate change in Europe.</a:t>
            </a:r>
            <a:endParaRPr lang="en-US" u="none" dirty="0"/>
          </a:p>
          <a:p>
            <a:pPr marL="171450" indent="-171450">
              <a:buFont typeface="Arial" panose="020B0604020202020204" pitchFamily="34" charset="0"/>
              <a:buChar char="•"/>
            </a:pPr>
            <a:r>
              <a:rPr lang="en-US" u="none" dirty="0"/>
              <a:t>Current data gives you good information for flooding, heat waves and cold spells such as:</a:t>
            </a:r>
          </a:p>
          <a:p>
            <a:pPr marL="628650" lvl="1" indent="-171450">
              <a:buFont typeface="Arial" panose="020B0604020202020204" pitchFamily="34" charset="0"/>
              <a:buChar char="•"/>
            </a:pPr>
            <a:r>
              <a:rPr lang="en-US" u="none" dirty="0"/>
              <a:t>Cloud cover, humidity, pressure, precipitation, sunshine, global radiation, temperature maximums, temperature minimums, and snow depth.</a:t>
            </a:r>
          </a:p>
          <a:p>
            <a:pPr marL="171450" lvl="0" indent="-171450">
              <a:buFont typeface="Arial" panose="020B0604020202020204" pitchFamily="34" charset="0"/>
              <a:buChar char="•"/>
            </a:pPr>
            <a:r>
              <a:rPr lang="en-US" u="none" dirty="0"/>
              <a:t>Additional information to increase predictions of floods, heatwaves and cold spells</a:t>
            </a:r>
          </a:p>
          <a:p>
            <a:pPr marL="628650" lvl="1" indent="-171450">
              <a:buFont typeface="Arial" panose="020B0604020202020204" pitchFamily="34" charset="0"/>
              <a:buChar char="•"/>
            </a:pPr>
            <a:r>
              <a:rPr lang="en-US" u="none" dirty="0"/>
              <a:t>Ice accumulation</a:t>
            </a:r>
          </a:p>
          <a:p>
            <a:pPr marL="628650" lvl="1" indent="-171450">
              <a:buFont typeface="Arial" panose="020B0604020202020204" pitchFamily="34" charset="0"/>
              <a:buChar char="•"/>
            </a:pPr>
            <a:r>
              <a:rPr lang="en-US" u="none" dirty="0"/>
              <a:t>Hail accumulation</a:t>
            </a:r>
          </a:p>
          <a:p>
            <a:pPr marL="628650" lvl="1" indent="-171450">
              <a:buFont typeface="Arial" panose="020B0604020202020204" pitchFamily="34" charset="0"/>
              <a:buChar char="•"/>
            </a:pPr>
            <a:r>
              <a:rPr lang="en-US" u="none" dirty="0"/>
              <a:t>Snow clouds identified</a:t>
            </a:r>
          </a:p>
          <a:p>
            <a:pPr marL="628650" lvl="1" indent="-171450">
              <a:buFont typeface="Arial" panose="020B0604020202020204" pitchFamily="34" charset="0"/>
              <a:buChar char="•"/>
            </a:pPr>
            <a:endParaRPr lang="en-US" u="none" dirty="0"/>
          </a:p>
          <a:p>
            <a:pPr marL="171450" lvl="0" indent="-171450">
              <a:buFont typeface="Arial" panose="020B0604020202020204" pitchFamily="34" charset="0"/>
              <a:buChar char="•"/>
            </a:pPr>
            <a:r>
              <a:rPr lang="en-US" u="none" dirty="0"/>
              <a:t>Earthquakes and Landslides are common in Europe. Additional Information needed:</a:t>
            </a:r>
          </a:p>
          <a:p>
            <a:pPr marL="628650" lvl="1" indent="-171450">
              <a:buFont typeface="Arial" panose="020B0604020202020204" pitchFamily="34" charset="0"/>
              <a:buChar char="•"/>
            </a:pPr>
            <a:r>
              <a:rPr lang="en-US" u="none" dirty="0"/>
              <a:t>Seismic wave data</a:t>
            </a:r>
          </a:p>
          <a:p>
            <a:pPr marL="628650" lvl="1" indent="-171450">
              <a:buFont typeface="Arial" panose="020B0604020202020204" pitchFamily="34" charset="0"/>
              <a:buChar char="•"/>
            </a:pPr>
            <a:r>
              <a:rPr lang="en-US" u="none" dirty="0"/>
              <a:t>Richter Scale data to calculate magnitude of an </a:t>
            </a:r>
            <a:r>
              <a:rPr lang="en-US" u="none" dirty="0" err="1"/>
              <a:t>earthequakes</a:t>
            </a:r>
            <a:endParaRPr lang="en-US" u="none" dirty="0"/>
          </a:p>
          <a:p>
            <a:pPr marL="628650" lvl="1" indent="-171450">
              <a:buFont typeface="Arial" panose="020B0604020202020204" pitchFamily="34" charset="0"/>
              <a:buChar char="•"/>
            </a:pPr>
            <a:r>
              <a:rPr lang="en-US" u="none" dirty="0"/>
              <a:t>Visual and Auditory data of the environment. This likely could be collected by drones or Satellites.</a:t>
            </a:r>
          </a:p>
          <a:p>
            <a:pPr marL="1085850" lvl="2" indent="-171450">
              <a:buFont typeface="Arial" panose="020B0604020202020204" pitchFamily="34" charset="0"/>
              <a:buChar char="•"/>
            </a:pPr>
            <a:r>
              <a:rPr lang="en-US" u="none" dirty="0"/>
              <a:t>Deformations in earths crust, slope changes, debris runoff and unusual sounds like cracking/groaning. </a:t>
            </a:r>
          </a:p>
          <a:p>
            <a:pPr marL="628650" lvl="1" indent="-171450">
              <a:buFont typeface="Arial" panose="020B0604020202020204" pitchFamily="34" charset="0"/>
              <a:buChar char="•"/>
            </a:pPr>
            <a:endParaRPr lang="en-US" u="none" dirty="0"/>
          </a:p>
          <a:p>
            <a:pPr marL="628650" lvl="1" indent="-171450">
              <a:buFont typeface="Arial" panose="020B0604020202020204" pitchFamily="34" charset="0"/>
              <a:buChar char="•"/>
            </a:pPr>
            <a:endParaRPr lang="en-US" u="none" dirty="0"/>
          </a:p>
        </p:txBody>
      </p:sp>
      <p:sp>
        <p:nvSpPr>
          <p:cNvPr id="4" name="Slide Number Placeholder 3"/>
          <p:cNvSpPr>
            <a:spLocks noGrp="1"/>
          </p:cNvSpPr>
          <p:nvPr>
            <p:ph type="sldNum" sz="quarter" idx="5"/>
          </p:nvPr>
        </p:nvSpPr>
        <p:spPr/>
        <p:txBody>
          <a:bodyPr/>
          <a:lstStyle/>
          <a:p>
            <a:fld id="{330A7D3B-AEE3-4D5C-94D4-6559F4B89C22}" type="slidenum">
              <a:rPr lang="en-US" smtClean="0"/>
              <a:t>11</a:t>
            </a:fld>
            <a:endParaRPr lang="en-US"/>
          </a:p>
        </p:txBody>
      </p:sp>
    </p:spTree>
    <p:extLst>
      <p:ext uri="{BB962C8B-B14F-4D97-AF65-F5344CB8AC3E}">
        <p14:creationId xmlns:p14="http://schemas.microsoft.com/office/powerpoint/2010/main" val="208425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a:t>THOUGHT EXPERIMENT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Being able to determine heat waves, thunderstorms and heavy snow will lead to more preparedness when dealing with heatstroke cases, flooding evacuations, and vehicular collisions due to snow and 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Better strategies to handle these environmental impacts could save lives, reduce costs of lost or damaged buildings, homes or personal property if ample warning time is communicated for evacuation or fortifying buildings.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would suggest using the Artificial Neural Network method using the current data containing information from 1960-2022.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can begin running predictions on the past data starting in the 1960s and compare it to the real data recorded for the next year that has already be documented.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allows the algorithms to be trained with data over the last 62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algorithm can learn where the climate is changing and begin to understand the trends.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may not be 100% accurate as it can’t account for environmental conservation action that it happening in the real world that may change climate outcome but, its training and testing model would be close.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30A7D3B-AEE3-4D5C-94D4-6559F4B89C22}" type="slidenum">
              <a:rPr lang="en-US" smtClean="0"/>
              <a:t>12</a:t>
            </a:fld>
            <a:endParaRPr lang="en-US"/>
          </a:p>
        </p:txBody>
      </p:sp>
    </p:spTree>
    <p:extLst>
      <p:ext uri="{BB962C8B-B14F-4D97-AF65-F5344CB8AC3E}">
        <p14:creationId xmlns:p14="http://schemas.microsoft.com/office/powerpoint/2010/main" val="1622378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B72E8-E571-D614-F1D2-614DE1038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E8013-37D1-3379-FE0C-423CE4B63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07D0F-7687-E632-14C9-6F3FAD6ACC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THOUGHT EXPERIMENT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Rain predictions can benefit farmers crops, plant nurseries and help reduce the unnecessary use of sprinklers. Snow predictions can encourage outdoor activities such as snowboarding, skiing and ice skating.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Being able to predict rain ahead of time could influence when farmers plant crops, increasing their production and also benefit plant nurseries to produce more flower and trees more readily. Rain predictions can also prevent crop and plant death if there is a drought expected. Snow predictions can help ski resorts increase their profits with more visitors. The income generated can better assist these resorts in their maintenance of equipment while they prepare for the next winter season.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indent="-171450">
              <a:buFont typeface="Arial" panose="020B0604020202020204" pitchFamily="34" charset="0"/>
              <a:buChar char="•"/>
            </a:pPr>
            <a:r>
              <a:rPr lang="en-US" dirty="0"/>
              <a:t>I would suggest using the Convolution Neural Network algorithm with our current data dating from 1960 – 2022.</a:t>
            </a:r>
          </a:p>
          <a:p>
            <a:pPr marL="628650" lvl="1" indent="-171450">
              <a:buFont typeface="Arial" panose="020B0604020202020204" pitchFamily="34" charset="0"/>
              <a:buChar char="•"/>
            </a:pPr>
            <a:r>
              <a:rPr lang="en-US" dirty="0"/>
              <a:t>I would uncover additional data that contains freezing temperature, winter storms and extended winters for better understanding of environmental impacts that lead to these seasonal changes.</a:t>
            </a:r>
          </a:p>
          <a:p>
            <a:pPr marL="171450" lvl="0" indent="-171450">
              <a:buFont typeface="Arial" panose="020B0604020202020204" pitchFamily="34" charset="0"/>
              <a:buChar char="•"/>
            </a:pPr>
            <a:r>
              <a:rPr lang="en-US" dirty="0"/>
              <a:t>Because Convolution Neural Networks can work with images and numerical data. There would be an option to obtain radar images as well as environmental images to pair with the numerical values of these winter changes.</a:t>
            </a:r>
          </a:p>
          <a:p>
            <a:pPr marL="171450" lvl="0" indent="-171450">
              <a:buFont typeface="Arial" panose="020B0604020202020204" pitchFamily="34" charset="0"/>
              <a:buChar char="•"/>
            </a:pPr>
            <a:r>
              <a:rPr lang="en-US" dirty="0"/>
              <a:t>Training this algorithm on the data collected over our 62 years plus any additional years that contain increased winter weather may help to pinpoint what environmental factor contributed to these extremes.</a:t>
            </a:r>
          </a:p>
          <a:p>
            <a:pPr marL="171450" lvl="0" indent="-171450">
              <a:buFont typeface="Arial" panose="020B0604020202020204" pitchFamily="34" charset="0"/>
              <a:buChar char="•"/>
            </a:pPr>
            <a:r>
              <a:rPr lang="en-US" dirty="0"/>
              <a:t>The increased winter weather could then be divided into optimal winter weather ideal for sports or dangerous weather that Europe could plan for.</a:t>
            </a:r>
          </a:p>
        </p:txBody>
      </p:sp>
      <p:sp>
        <p:nvSpPr>
          <p:cNvPr id="4" name="Slide Number Placeholder 3">
            <a:extLst>
              <a:ext uri="{FF2B5EF4-FFF2-40B4-BE49-F238E27FC236}">
                <a16:creationId xmlns:a16="http://schemas.microsoft.com/office/drawing/2014/main" id="{6AAEE4A9-107A-2F27-87CD-7BF09703F27E}"/>
              </a:ext>
            </a:extLst>
          </p:cNvPr>
          <p:cNvSpPr>
            <a:spLocks noGrp="1"/>
          </p:cNvSpPr>
          <p:nvPr>
            <p:ph type="sldNum" sz="quarter" idx="5"/>
          </p:nvPr>
        </p:nvSpPr>
        <p:spPr/>
        <p:txBody>
          <a:bodyPr/>
          <a:lstStyle/>
          <a:p>
            <a:fld id="{330A7D3B-AEE3-4D5C-94D4-6559F4B89C22}" type="slidenum">
              <a:rPr lang="en-US" smtClean="0"/>
              <a:t>13</a:t>
            </a:fld>
            <a:endParaRPr lang="en-US"/>
          </a:p>
        </p:txBody>
      </p:sp>
    </p:spTree>
    <p:extLst>
      <p:ext uri="{BB962C8B-B14F-4D97-AF65-F5344CB8AC3E}">
        <p14:creationId xmlns:p14="http://schemas.microsoft.com/office/powerpoint/2010/main" val="242011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THOUGHT EXPERIMENT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global warming is improving, we can invest in new ideas to evolve current tactics in place. If global warming is deteriorating, we may be able to create simpler methods to help more people start smaller before they adopt larger improvements.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substantial improvements of global warming are witnessed, there may be a domino affect in human interactions that further positive development. We may begin to see less heat waves, more comfortable and enjoyable summers, and colder winters that can be environmentally beneficial.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indent="-171450">
              <a:buFont typeface="Arial" panose="020B0604020202020204" pitchFamily="34" charset="0"/>
              <a:buChar char="•"/>
            </a:pPr>
            <a:r>
              <a:rPr lang="en-US" b="0" dirty="0"/>
              <a:t>I would suggest using Gradient Descent to predict global warming improvement or decline.</a:t>
            </a:r>
          </a:p>
          <a:p>
            <a:pPr marL="171450" indent="-171450">
              <a:buFont typeface="Arial" panose="020B0604020202020204" pitchFamily="34" charset="0"/>
              <a:buChar char="•"/>
            </a:pPr>
            <a:r>
              <a:rPr lang="en-US" b="0" dirty="0"/>
              <a:t>This would be a large project as it would encompass past and current global weather data and environmental events such as wildfires, erosion, droughts, typhoon, earthquakes, melting glaciers and ice caps and many more. </a:t>
            </a:r>
          </a:p>
          <a:p>
            <a:pPr marL="171450" indent="-171450">
              <a:buFont typeface="Arial" panose="020B0604020202020204" pitchFamily="34" charset="0"/>
              <a:buChar char="•"/>
            </a:pPr>
            <a:r>
              <a:rPr lang="en-US" b="0" dirty="0"/>
              <a:t>Gradient Descent would be able to use the data well as it’s not linear as things are constantly changing and fluctuating. We can look for global minimums and maximums and determine how global warming is changing.</a:t>
            </a:r>
          </a:p>
          <a:p>
            <a:pPr marL="171450" indent="-171450">
              <a:buFont typeface="Arial" panose="020B0604020202020204" pitchFamily="34" charset="0"/>
              <a:buChar char="•"/>
            </a:pPr>
            <a:r>
              <a:rPr lang="en-US" b="0" dirty="0"/>
              <a:t>This could help to predict further environmental disasters or lack there of if there’s improvement.</a:t>
            </a:r>
          </a:p>
        </p:txBody>
      </p:sp>
      <p:sp>
        <p:nvSpPr>
          <p:cNvPr id="4" name="Slide Number Placeholder 3"/>
          <p:cNvSpPr>
            <a:spLocks noGrp="1"/>
          </p:cNvSpPr>
          <p:nvPr>
            <p:ph type="sldNum" sz="quarter" idx="5"/>
          </p:nvPr>
        </p:nvSpPr>
        <p:spPr/>
        <p:txBody>
          <a:bodyPr/>
          <a:lstStyle/>
          <a:p>
            <a:fld id="{330A7D3B-AEE3-4D5C-94D4-6559F4B89C22}" type="slidenum">
              <a:rPr lang="en-US" smtClean="0"/>
              <a:t>14</a:t>
            </a:fld>
            <a:endParaRPr lang="en-US"/>
          </a:p>
        </p:txBody>
      </p:sp>
    </p:spTree>
    <p:extLst>
      <p:ext uri="{BB962C8B-B14F-4D97-AF65-F5344CB8AC3E}">
        <p14:creationId xmlns:p14="http://schemas.microsoft.com/office/powerpoint/2010/main" val="259113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Thought Experiment #1 is most likely to align with </a:t>
            </a:r>
            <a:r>
              <a:rPr lang="en-US" u="sng" dirty="0" err="1"/>
              <a:t>ClimateWins</a:t>
            </a:r>
            <a:r>
              <a:rPr lang="en-US" u="sng" dirty="0"/>
              <a:t> goals.</a:t>
            </a:r>
          </a:p>
          <a:p>
            <a:pPr marL="171450" indent="-171450">
              <a:buFont typeface="Arial" panose="020B0604020202020204" pitchFamily="34" charset="0"/>
              <a:buChar char="•"/>
            </a:pPr>
            <a:r>
              <a:rPr lang="en-US" u="none" dirty="0"/>
              <a:t>It focuses on weather trends and the current data we have surround Europe’s climate.</a:t>
            </a:r>
          </a:p>
          <a:p>
            <a:pPr marL="171450" indent="-171450">
              <a:buFont typeface="Arial" panose="020B0604020202020204" pitchFamily="34" charset="0"/>
              <a:buChar char="•"/>
            </a:pPr>
            <a:r>
              <a:rPr lang="en-US" u="none" dirty="0"/>
              <a:t>The dataset is large with 62 years to analyze but, the outcome would improve predictions.</a:t>
            </a:r>
          </a:p>
          <a:p>
            <a:pPr marL="628650" lvl="1" indent="-171450">
              <a:buFont typeface="Arial" panose="020B0604020202020204" pitchFamily="34" charset="0"/>
              <a:buChar char="•"/>
            </a:pPr>
            <a:r>
              <a:rPr lang="en-US" u="none" dirty="0"/>
              <a:t>Benefits:</a:t>
            </a:r>
          </a:p>
          <a:p>
            <a:pPr marL="1085850" lvl="2" indent="-171450">
              <a:buFont typeface="Arial" panose="020B0604020202020204" pitchFamily="34" charset="0"/>
              <a:buChar char="•"/>
            </a:pPr>
            <a:r>
              <a:rPr lang="en-US" u="none" dirty="0"/>
              <a:t>Increased accuracy for weather predictions for years to come</a:t>
            </a:r>
          </a:p>
          <a:p>
            <a:pPr marL="1085850" lvl="2" indent="-171450">
              <a:buFont typeface="Arial" panose="020B0604020202020204" pitchFamily="34" charset="0"/>
              <a:buChar char="•"/>
            </a:pPr>
            <a:r>
              <a:rPr lang="en-US" u="none" dirty="0"/>
              <a:t>Better plans for environmental disasters</a:t>
            </a:r>
          </a:p>
          <a:p>
            <a:pPr marL="1085850" lvl="2" indent="-171450">
              <a:buFont typeface="Arial" panose="020B0604020202020204" pitchFamily="34" charset="0"/>
              <a:buChar char="•"/>
            </a:pPr>
            <a:r>
              <a:rPr lang="en-US" u="none" dirty="0"/>
              <a:t>Better plans for medical relief</a:t>
            </a:r>
          </a:p>
          <a:p>
            <a:pPr marL="1085850" lvl="2" indent="-171450">
              <a:buFont typeface="Arial" panose="020B0604020202020204" pitchFamily="34" charset="0"/>
              <a:buChar char="•"/>
            </a:pPr>
            <a:r>
              <a:rPr lang="en-US" u="none" dirty="0"/>
              <a:t>Better plans for how to happily enjoy the weather in all seasons if not dangerous</a:t>
            </a:r>
          </a:p>
        </p:txBody>
      </p:sp>
      <p:sp>
        <p:nvSpPr>
          <p:cNvPr id="4" name="Slide Number Placeholder 3"/>
          <p:cNvSpPr>
            <a:spLocks noGrp="1"/>
          </p:cNvSpPr>
          <p:nvPr>
            <p:ph type="sldNum" sz="quarter" idx="5"/>
          </p:nvPr>
        </p:nvSpPr>
        <p:spPr/>
        <p:txBody>
          <a:bodyPr/>
          <a:lstStyle/>
          <a:p>
            <a:fld id="{330A7D3B-AEE3-4D5C-94D4-6559F4B89C22}" type="slidenum">
              <a:rPr lang="en-US" smtClean="0"/>
              <a:t>15</a:t>
            </a:fld>
            <a:endParaRPr lang="en-US"/>
          </a:p>
        </p:txBody>
      </p:sp>
    </p:spTree>
    <p:extLst>
      <p:ext uri="{BB962C8B-B14F-4D97-AF65-F5344CB8AC3E}">
        <p14:creationId xmlns:p14="http://schemas.microsoft.com/office/powerpoint/2010/main" val="1673071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A7D3B-AEE3-4D5C-94D4-6559F4B89C22}" type="slidenum">
              <a:rPr lang="en-US" smtClean="0"/>
              <a:t>16</a:t>
            </a:fld>
            <a:endParaRPr lang="en-US"/>
          </a:p>
        </p:txBody>
      </p:sp>
    </p:spTree>
    <p:extLst>
      <p:ext uri="{BB962C8B-B14F-4D97-AF65-F5344CB8AC3E}">
        <p14:creationId xmlns:p14="http://schemas.microsoft.com/office/powerpoint/2010/main" val="347776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table of contents that contains links and shows you the number of slides associated with each title.</a:t>
            </a:r>
          </a:p>
        </p:txBody>
      </p:sp>
      <p:sp>
        <p:nvSpPr>
          <p:cNvPr id="4" name="Slide Number Placeholder 3"/>
          <p:cNvSpPr>
            <a:spLocks noGrp="1"/>
          </p:cNvSpPr>
          <p:nvPr>
            <p:ph type="sldNum" sz="quarter" idx="5"/>
          </p:nvPr>
        </p:nvSpPr>
        <p:spPr/>
        <p:txBody>
          <a:bodyPr/>
          <a:lstStyle/>
          <a:p>
            <a:fld id="{330A7D3B-AEE3-4D5C-94D4-6559F4B89C22}" type="slidenum">
              <a:rPr lang="en-US" smtClean="0"/>
              <a:t>2</a:t>
            </a:fld>
            <a:endParaRPr lang="en-US"/>
          </a:p>
        </p:txBody>
      </p:sp>
    </p:spTree>
    <p:extLst>
      <p:ext uri="{BB962C8B-B14F-4D97-AF65-F5344CB8AC3E}">
        <p14:creationId xmlns:p14="http://schemas.microsoft.com/office/powerpoint/2010/main" val="363226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sng" kern="1200" dirty="0">
                <a:solidFill>
                  <a:schemeClr val="tx1"/>
                </a:solidFill>
                <a:effectLst/>
                <a:latin typeface="+mn-lt"/>
                <a:ea typeface="+mn-ea"/>
                <a:cs typeface="+mn-cs"/>
              </a:rPr>
              <a:t>Objective: </a:t>
            </a:r>
          </a:p>
          <a:p>
            <a:pPr lvl="0"/>
            <a:r>
              <a:rPr lang="en-US" sz="1200" kern="1200" dirty="0">
                <a:solidFill>
                  <a:schemeClr val="tx1"/>
                </a:solidFill>
                <a:effectLst/>
                <a:latin typeface="+mn-lt"/>
                <a:ea typeface="+mn-ea"/>
                <a:cs typeface="+mn-cs"/>
              </a:rPr>
              <a:t>Can machine learning predict climate change in Europe. This project reflect myself as a junior data analyst working as a data scientist, researcher and a trainee to train with machine learning methods and deploy them to accomplish this goal.</a:t>
            </a:r>
          </a:p>
          <a:p>
            <a:pPr lvl="0"/>
            <a:endParaRPr lang="en-US" sz="1200" kern="1200" dirty="0">
              <a:solidFill>
                <a:schemeClr val="tx1"/>
              </a:solidFill>
              <a:effectLst/>
              <a:latin typeface="+mn-lt"/>
              <a:ea typeface="+mn-ea"/>
              <a:cs typeface="+mn-cs"/>
            </a:endParaRPr>
          </a:p>
          <a:p>
            <a:pPr lvl="0"/>
            <a:r>
              <a:rPr lang="en-US" sz="1200" u="sng" kern="1200" dirty="0">
                <a:solidFill>
                  <a:schemeClr val="tx1"/>
                </a:solidFill>
                <a:effectLst/>
                <a:latin typeface="+mn-lt"/>
                <a:ea typeface="+mn-ea"/>
                <a:cs typeface="+mn-cs"/>
              </a:rPr>
              <a:t>Data Sources:</a:t>
            </a:r>
          </a:p>
          <a:p>
            <a:pPr lvl="0"/>
            <a:r>
              <a:rPr lang="en-US" sz="1200" kern="1200" dirty="0">
                <a:solidFill>
                  <a:schemeClr val="tx1"/>
                </a:solidFill>
                <a:effectLst/>
                <a:latin typeface="+mn-lt"/>
                <a:ea typeface="+mn-ea"/>
                <a:cs typeface="+mn-cs"/>
              </a:rPr>
              <a:t>The data used comes from the European Climate Assessment &amp; Dataset. This data is comprised of 18 different weather stations across Europe. The data ranges from 1960-2022. That gives us 62 years of weather information to work with.</a:t>
            </a:r>
          </a:p>
          <a:p>
            <a:pPr lvl="0"/>
            <a:r>
              <a:rPr lang="en-US" sz="1200" kern="1200" dirty="0">
                <a:solidFill>
                  <a:schemeClr val="tx1"/>
                </a:solidFill>
                <a:effectLst/>
                <a:latin typeface="+mn-lt"/>
                <a:ea typeface="+mn-ea"/>
                <a:cs typeface="+mn-cs"/>
              </a:rPr>
              <a:t>Fictional company </a:t>
            </a:r>
            <a:r>
              <a:rPr lang="en-US" sz="1200" kern="1200" dirty="0" err="1">
                <a:solidFill>
                  <a:schemeClr val="tx1"/>
                </a:solidFill>
                <a:effectLst/>
                <a:latin typeface="+mn-lt"/>
                <a:ea typeface="+mn-ea"/>
                <a:cs typeface="+mn-cs"/>
              </a:rPr>
              <a:t>ClimateWins</a:t>
            </a:r>
            <a:r>
              <a:rPr lang="en-US" sz="1200" kern="1200" dirty="0">
                <a:solidFill>
                  <a:schemeClr val="tx1"/>
                </a:solidFill>
                <a:effectLst/>
                <a:latin typeface="+mn-lt"/>
                <a:ea typeface="+mn-ea"/>
                <a:cs typeface="+mn-cs"/>
              </a:rPr>
              <a:t> has been using hurricane predictions from the National Oceanic and Atmospheric Administration as well as the Japan Meteorological Agency’s typhoon data. </a:t>
            </a:r>
            <a:r>
              <a:rPr lang="en-US" sz="1200" kern="1200" dirty="0" err="1">
                <a:solidFill>
                  <a:schemeClr val="tx1"/>
                </a:solidFill>
                <a:effectLst/>
                <a:latin typeface="+mn-lt"/>
                <a:ea typeface="+mn-ea"/>
                <a:cs typeface="+mn-cs"/>
              </a:rPr>
              <a:t>ClimateWins</a:t>
            </a:r>
            <a:r>
              <a:rPr lang="en-US" sz="1200" kern="1200" dirty="0">
                <a:solidFill>
                  <a:schemeClr val="tx1"/>
                </a:solidFill>
                <a:effectLst/>
                <a:latin typeface="+mn-lt"/>
                <a:ea typeface="+mn-ea"/>
                <a:cs typeface="+mn-cs"/>
              </a:rPr>
              <a:t> wants to help predict the consequences of climate change. </a:t>
            </a:r>
          </a:p>
          <a:p>
            <a:endParaRPr lang="en-US" dirty="0"/>
          </a:p>
        </p:txBody>
      </p:sp>
      <p:sp>
        <p:nvSpPr>
          <p:cNvPr id="4" name="Slide Number Placeholder 3"/>
          <p:cNvSpPr>
            <a:spLocks noGrp="1"/>
          </p:cNvSpPr>
          <p:nvPr>
            <p:ph type="sldNum" sz="quarter" idx="5"/>
          </p:nvPr>
        </p:nvSpPr>
        <p:spPr/>
        <p:txBody>
          <a:bodyPr/>
          <a:lstStyle/>
          <a:p>
            <a:fld id="{330A7D3B-AEE3-4D5C-94D4-6559F4B89C22}" type="slidenum">
              <a:rPr lang="en-US" smtClean="0"/>
              <a:t>3</a:t>
            </a:fld>
            <a:endParaRPr lang="en-US"/>
          </a:p>
        </p:txBody>
      </p:sp>
    </p:spTree>
    <p:extLst>
      <p:ext uri="{BB962C8B-B14F-4D97-AF65-F5344CB8AC3E}">
        <p14:creationId xmlns:p14="http://schemas.microsoft.com/office/powerpoint/2010/main" val="237743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Thought Experiments helped to generate a better understanding of what I would like to see from Machine Learning.</a:t>
            </a:r>
          </a:p>
          <a:p>
            <a:endParaRPr lang="en-US" dirty="0"/>
          </a:p>
          <a:p>
            <a:r>
              <a:rPr lang="en-US" dirty="0"/>
              <a:t>It also opens the door to explore further into Machine Learning to one day be able to predict such accuracy. </a:t>
            </a:r>
          </a:p>
          <a:p>
            <a:endParaRPr lang="en-US" dirty="0"/>
          </a:p>
          <a:p>
            <a:r>
              <a:rPr lang="en-US" dirty="0"/>
              <a:t>Currently meteorologist can accurately predict the weather about 7-10 in advance. Anything that’s 10 days or more has an accuracy of about 50% leading up to its prediction.</a:t>
            </a:r>
          </a:p>
        </p:txBody>
      </p:sp>
      <p:sp>
        <p:nvSpPr>
          <p:cNvPr id="4" name="Slide Number Placeholder 3"/>
          <p:cNvSpPr>
            <a:spLocks noGrp="1"/>
          </p:cNvSpPr>
          <p:nvPr>
            <p:ph type="sldNum" sz="quarter" idx="5"/>
          </p:nvPr>
        </p:nvSpPr>
        <p:spPr/>
        <p:txBody>
          <a:bodyPr/>
          <a:lstStyle/>
          <a:p>
            <a:fld id="{330A7D3B-AEE3-4D5C-94D4-6559F4B89C22}" type="slidenum">
              <a:rPr lang="en-US" smtClean="0"/>
              <a:t>4</a:t>
            </a:fld>
            <a:endParaRPr lang="en-US"/>
          </a:p>
        </p:txBody>
      </p:sp>
    </p:spTree>
    <p:extLst>
      <p:ext uri="{BB962C8B-B14F-4D97-AF65-F5344CB8AC3E}">
        <p14:creationId xmlns:p14="http://schemas.microsoft.com/office/powerpoint/2010/main" val="24725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C0C6E-FCE1-7795-6667-B78EA09A5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B8E57-4BB2-205A-011A-0F67F6D2D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21BC9-757F-DFA7-D53D-A2A479B0262A}"/>
              </a:ext>
            </a:extLst>
          </p:cNvPr>
          <p:cNvSpPr>
            <a:spLocks noGrp="1"/>
          </p:cNvSpPr>
          <p:nvPr>
            <p:ph type="body" idx="1"/>
          </p:nvPr>
        </p:nvSpPr>
        <p:spPr/>
        <p:txBody>
          <a:bodyPr/>
          <a:lstStyle/>
          <a:p>
            <a:r>
              <a:rPr lang="en-US" u="sng" dirty="0"/>
              <a:t>Several additional Machine Learning methods were implemented in this tasks</a:t>
            </a:r>
            <a:r>
              <a:rPr lang="en-US" dirty="0"/>
              <a:t>.</a:t>
            </a:r>
          </a:p>
          <a:p>
            <a:endParaRPr lang="en-US" dirty="0"/>
          </a:p>
          <a:p>
            <a:r>
              <a:rPr lang="en-US" dirty="0"/>
              <a:t>Optimal Learning:</a:t>
            </a:r>
          </a:p>
          <a:p>
            <a:pPr marL="171450" indent="-171450">
              <a:buFont typeface="Arial" panose="020B0604020202020204" pitchFamily="34" charset="0"/>
              <a:buChar char="•"/>
            </a:pPr>
            <a:r>
              <a:rPr lang="en-US" dirty="0"/>
              <a:t>In the first portion of the project Optimal Algorithms such as Gradient Descent were used along with scaling the data and sorting it in box-and-whisker plots. The GD provided visualization of how temperatures changed over the course of a year.</a:t>
            </a:r>
          </a:p>
          <a:p>
            <a:endParaRPr lang="en-US" dirty="0"/>
          </a:p>
          <a:p>
            <a:r>
              <a:rPr lang="en-US" dirty="0"/>
              <a:t>Supervised Learning:</a:t>
            </a:r>
          </a:p>
          <a:p>
            <a:pPr marL="171450" indent="-171450">
              <a:buFont typeface="Arial" panose="020B0604020202020204" pitchFamily="34" charset="0"/>
              <a:buChar char="•"/>
            </a:pPr>
            <a:r>
              <a:rPr lang="en-US" dirty="0"/>
              <a:t>K-Nearest Neighbor along with the Confusion Matrix allowed for training and testing to determine the accuracy of the algorithm to sort it into pleasant weather or unpleasant weather. </a:t>
            </a:r>
          </a:p>
          <a:p>
            <a:endParaRPr lang="en-US" dirty="0"/>
          </a:p>
          <a:p>
            <a:pPr marL="171450" indent="-171450">
              <a:buFont typeface="Arial" panose="020B0604020202020204" pitchFamily="34" charset="0"/>
              <a:buChar char="•"/>
            </a:pPr>
            <a:r>
              <a:rPr lang="en-US" dirty="0"/>
              <a:t>Decision Trees were more difficult to use with the entire data set, however, when used for a single weather station they were more likely over fitting the data. </a:t>
            </a:r>
          </a:p>
          <a:p>
            <a:endParaRPr lang="en-US" dirty="0"/>
          </a:p>
          <a:p>
            <a:pPr marL="171450" indent="-171450">
              <a:buFont typeface="Arial" panose="020B0604020202020204" pitchFamily="34" charset="0"/>
              <a:buChar char="•"/>
            </a:pPr>
            <a:r>
              <a:rPr lang="en-US" dirty="0"/>
              <a:t>Dendrograms were partnered with the Principal Component Analysis to reduce the data and visualize it. Further methods such as scatterplots and swarm plots were used to aid in understanding pleasant and unpleasant weather were sorted.</a:t>
            </a:r>
          </a:p>
        </p:txBody>
      </p:sp>
      <p:sp>
        <p:nvSpPr>
          <p:cNvPr id="4" name="Slide Number Placeholder 3">
            <a:extLst>
              <a:ext uri="{FF2B5EF4-FFF2-40B4-BE49-F238E27FC236}">
                <a16:creationId xmlns:a16="http://schemas.microsoft.com/office/drawing/2014/main" id="{0FF94A59-93BC-2B47-BB81-4620EF3BB51E}"/>
              </a:ext>
            </a:extLst>
          </p:cNvPr>
          <p:cNvSpPr>
            <a:spLocks noGrp="1"/>
          </p:cNvSpPr>
          <p:nvPr>
            <p:ph type="sldNum" sz="quarter" idx="5"/>
          </p:nvPr>
        </p:nvSpPr>
        <p:spPr/>
        <p:txBody>
          <a:bodyPr/>
          <a:lstStyle/>
          <a:p>
            <a:fld id="{330A7D3B-AEE3-4D5C-94D4-6559F4B89C22}" type="slidenum">
              <a:rPr lang="en-US" smtClean="0"/>
              <a:t>5</a:t>
            </a:fld>
            <a:endParaRPr lang="en-US"/>
          </a:p>
        </p:txBody>
      </p:sp>
    </p:spTree>
    <p:extLst>
      <p:ext uri="{BB962C8B-B14F-4D97-AF65-F5344CB8AC3E}">
        <p14:creationId xmlns:p14="http://schemas.microsoft.com/office/powerpoint/2010/main" val="3200915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Additionally, deep learning methods were used to explore weather classification.</a:t>
            </a:r>
          </a:p>
          <a:p>
            <a:endParaRPr lang="en-US" u="sng" dirty="0"/>
          </a:p>
          <a:p>
            <a:r>
              <a:rPr lang="en-US" u="none" dirty="0"/>
              <a:t>Deep Learning:</a:t>
            </a:r>
          </a:p>
          <a:p>
            <a:pPr marL="171450" indent="-171450">
              <a:buFont typeface="Arial" panose="020B0604020202020204" pitchFamily="34" charset="0"/>
              <a:buChar char="•"/>
            </a:pPr>
            <a:r>
              <a:rPr lang="en-US" dirty="0"/>
              <a:t>Convolution and Recurrent Neural Networks were explored. Convolution Neural Networks are not showcased in this project; however Recurrent Neural Networks were used. Using the Recurrent Neural Network method I was able to adjust the various aspects and create accuracy ranging from 81%-96%.</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Random Forest was used to determine the importance of the various weather station observations. I was able to extract the weather stations that had the most influence on the RF and determine the factors that were most important from those weather stations.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Hyperparameter and Tuning Models were interesting to explore, but when implementing them they didn’t provide better results than the original algorithms themselves.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Exploring the Generative Adversarial Network was extremely interesting and after using it I found it valuable. I would consider running CNN and GAN with this data to help these algorithms determine pleasant weather with images.</a:t>
            </a:r>
          </a:p>
        </p:txBody>
      </p:sp>
      <p:sp>
        <p:nvSpPr>
          <p:cNvPr id="4" name="Slide Number Placeholder 3"/>
          <p:cNvSpPr>
            <a:spLocks noGrp="1"/>
          </p:cNvSpPr>
          <p:nvPr>
            <p:ph type="sldNum" sz="quarter" idx="5"/>
          </p:nvPr>
        </p:nvSpPr>
        <p:spPr/>
        <p:txBody>
          <a:bodyPr/>
          <a:lstStyle/>
          <a:p>
            <a:fld id="{330A7D3B-AEE3-4D5C-94D4-6559F4B89C22}" type="slidenum">
              <a:rPr lang="en-US" smtClean="0"/>
              <a:t>6</a:t>
            </a:fld>
            <a:endParaRPr lang="en-US"/>
          </a:p>
        </p:txBody>
      </p:sp>
    </p:spTree>
    <p:extLst>
      <p:ext uri="{BB962C8B-B14F-4D97-AF65-F5344CB8AC3E}">
        <p14:creationId xmlns:p14="http://schemas.microsoft.com/office/powerpoint/2010/main" val="81260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With </a:t>
            </a:r>
            <a:r>
              <a:rPr lang="en-US" u="sng" dirty="0" err="1"/>
              <a:t>ClimateWins</a:t>
            </a:r>
            <a:r>
              <a:rPr lang="en-US" u="sng" dirty="0"/>
              <a:t> goal being able to predict consequences of weather in Europe there are a few ML methods I think are more applicable for their goals.</a:t>
            </a:r>
          </a:p>
          <a:p>
            <a:pPr marL="171450" indent="-171450">
              <a:buFont typeface="Arial" panose="020B0604020202020204" pitchFamily="34" charset="0"/>
              <a:buChar char="•"/>
            </a:pPr>
            <a:r>
              <a:rPr lang="en-US" dirty="0"/>
              <a:t>K-Nearest Neighbor</a:t>
            </a:r>
          </a:p>
          <a:p>
            <a:pPr marL="171450" indent="-171450">
              <a:buFont typeface="Arial" panose="020B0604020202020204" pitchFamily="34" charset="0"/>
              <a:buChar char="•"/>
            </a:pPr>
            <a:r>
              <a:rPr lang="en-US" dirty="0"/>
              <a:t>Artificial Neural Networks (ANN)</a:t>
            </a:r>
          </a:p>
          <a:p>
            <a:pPr marL="171450" indent="-171450">
              <a:buFont typeface="Arial" panose="020B0604020202020204" pitchFamily="34" charset="0"/>
              <a:buChar char="•"/>
            </a:pPr>
            <a:r>
              <a:rPr lang="en-US" dirty="0"/>
              <a:t>Convolution Neural Networks (CNN)</a:t>
            </a:r>
          </a:p>
          <a:p>
            <a:pPr marL="171450" indent="-171450">
              <a:buFont typeface="Arial" panose="020B0604020202020204" pitchFamily="34" charset="0"/>
              <a:buChar char="•"/>
            </a:pPr>
            <a:r>
              <a:rPr lang="en-US" dirty="0"/>
              <a:t>Generative Adversarial Networks (GAN).</a:t>
            </a:r>
          </a:p>
          <a:p>
            <a:endParaRPr lang="en-US" dirty="0"/>
          </a:p>
          <a:p>
            <a:pPr marL="228600" indent="-228600">
              <a:buFont typeface="+mj-lt"/>
              <a:buAutoNum type="arabicPeriod"/>
            </a:pPr>
            <a:r>
              <a:rPr lang="en-US" b="1" u="sng" dirty="0"/>
              <a:t>K-Nearest Neighbor</a:t>
            </a:r>
          </a:p>
          <a:p>
            <a:pPr marL="228600" indent="-228600">
              <a:buFont typeface="Arial" panose="020B0604020202020204" pitchFamily="34" charset="0"/>
              <a:buChar char="•"/>
            </a:pPr>
            <a:r>
              <a:rPr lang="en-US" b="0" dirty="0"/>
              <a:t>Using KNN in this project I could easily see where the training and testing accuracy started and ended up. Adjusting the number of neighbors, I was able to improve the accuracy.</a:t>
            </a:r>
          </a:p>
          <a:p>
            <a:pPr marL="228600" indent="-228600">
              <a:buFont typeface="Arial" panose="020B0604020202020204" pitchFamily="34" charset="0"/>
              <a:buChar char="•"/>
            </a:pPr>
            <a:r>
              <a:rPr lang="en-US" b="0" dirty="0"/>
              <a:t>When using 25 nearest neighbors I could see that the training accuracy started at 100% then dropped to about 56%. The testing accuracy started at about 42% and increased to about 47%.</a:t>
            </a:r>
          </a:p>
          <a:p>
            <a:pPr marL="0" indent="0">
              <a:buFont typeface="Arial" panose="020B0604020202020204" pitchFamily="34" charset="0"/>
              <a:buNone/>
            </a:pPr>
            <a:endParaRPr lang="en-US" b="0" dirty="0"/>
          </a:p>
          <a:p>
            <a:pPr marL="228600" indent="-228600">
              <a:buFont typeface="Arial" panose="020B0604020202020204" pitchFamily="34" charset="0"/>
              <a:buChar char="•"/>
            </a:pPr>
            <a:r>
              <a:rPr lang="en-US" b="0" dirty="0"/>
              <a:t>The confusion matrices created from the KNN using 25 neighbors was more accurate than my KNN that used 5 neighbors and 15 neighbors. The Confusion Matrix was able to show me an average of 72% indicating pleasant weather and 16% indicating unpleasant weather with just 8% grouped as unknown.</a:t>
            </a:r>
          </a:p>
          <a:p>
            <a:pPr marL="0" indent="0">
              <a:buFont typeface="Arial" panose="020B0604020202020204" pitchFamily="34" charset="0"/>
              <a:buNone/>
            </a:pPr>
            <a:endParaRPr lang="en-US" b="0" dirty="0"/>
          </a:p>
          <a:p>
            <a:pPr marL="228600" indent="-228600">
              <a:buFont typeface="Arial" panose="020B0604020202020204" pitchFamily="34" charset="0"/>
              <a:buChar char="•"/>
            </a:pPr>
            <a:r>
              <a:rPr lang="en-US" b="0" dirty="0"/>
              <a:t>This algorithm creates a great visual and understanding of how the weather data and the predictive data work with each other. With more tweaking this algorithm may be able to reach higher training and testing rates and be better able to group pleasant and unpleasant weather in Europe.</a:t>
            </a:r>
          </a:p>
          <a:p>
            <a:pPr marL="228600" indent="-22860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330A7D3B-AEE3-4D5C-94D4-6559F4B89C22}" type="slidenum">
              <a:rPr lang="en-US" smtClean="0"/>
              <a:t>7</a:t>
            </a:fld>
            <a:endParaRPr lang="en-US"/>
          </a:p>
        </p:txBody>
      </p:sp>
    </p:spTree>
    <p:extLst>
      <p:ext uri="{BB962C8B-B14F-4D97-AF65-F5344CB8AC3E}">
        <p14:creationId xmlns:p14="http://schemas.microsoft.com/office/powerpoint/2010/main" val="152653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9A554-F9AD-C474-4674-7BC4D1829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05599-D8BC-500A-6566-1DD60637D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E7B2D-DF09-5803-6200-CF33B8EF16BC}"/>
              </a:ext>
            </a:extLst>
          </p:cNvPr>
          <p:cNvSpPr>
            <a:spLocks noGrp="1"/>
          </p:cNvSpPr>
          <p:nvPr>
            <p:ph type="body" idx="1"/>
          </p:nvPr>
        </p:nvSpPr>
        <p:spPr/>
        <p:txBody>
          <a:bodyPr/>
          <a:lstStyle/>
          <a:p>
            <a:pPr marL="228600" indent="-228600">
              <a:buFont typeface="+mj-lt"/>
              <a:buAutoNum type="arabicPeriod" startAt="2"/>
            </a:pPr>
            <a:r>
              <a:rPr lang="en-US" b="1" u="sng" dirty="0"/>
              <a:t>Artificial Neural Networks (ANN)</a:t>
            </a:r>
            <a:endParaRPr lang="en-US" b="0" u="sng" dirty="0"/>
          </a:p>
          <a:p>
            <a:pPr marL="171450" indent="-171450">
              <a:buFont typeface="Arial" panose="020B0604020202020204" pitchFamily="34" charset="0"/>
              <a:buChar char="•"/>
            </a:pPr>
            <a:r>
              <a:rPr lang="en-US" dirty="0"/>
              <a:t>Using Artificial Neural Networks in my previous machine learning scripts, I was able to produce training rates up to 67% accuracy and testing rates up to 64% accurate.</a:t>
            </a:r>
          </a:p>
          <a:p>
            <a:pPr marL="171450" indent="-171450">
              <a:buFont typeface="Arial" panose="020B0604020202020204" pitchFamily="34" charset="0"/>
              <a:buChar char="•"/>
            </a:pPr>
            <a:r>
              <a:rPr lang="en-US" dirty="0"/>
              <a:t>This was due to the ability to adjust the hidden layer size, iterations and the loss.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While these rates aren’t perfect, they started as low as 48% and increased significantly with those adjustments.</a:t>
            </a:r>
          </a:p>
          <a:p>
            <a:pPr marL="171450" indent="-171450">
              <a:buFont typeface="Arial" panose="020B0604020202020204" pitchFamily="34" charset="0"/>
              <a:buChar char="•"/>
            </a:pPr>
            <a:r>
              <a:rPr lang="en-US" dirty="0"/>
              <a:t>With additional adjustments I believe this algorithm has the potential to produce higher accuracy.</a:t>
            </a:r>
          </a:p>
        </p:txBody>
      </p:sp>
      <p:sp>
        <p:nvSpPr>
          <p:cNvPr id="4" name="Slide Number Placeholder 3">
            <a:extLst>
              <a:ext uri="{FF2B5EF4-FFF2-40B4-BE49-F238E27FC236}">
                <a16:creationId xmlns:a16="http://schemas.microsoft.com/office/drawing/2014/main" id="{81ACE08A-991A-C069-3C7D-36E11A1CE421}"/>
              </a:ext>
            </a:extLst>
          </p:cNvPr>
          <p:cNvSpPr>
            <a:spLocks noGrp="1"/>
          </p:cNvSpPr>
          <p:nvPr>
            <p:ph type="sldNum" sz="quarter" idx="5"/>
          </p:nvPr>
        </p:nvSpPr>
        <p:spPr/>
        <p:txBody>
          <a:bodyPr/>
          <a:lstStyle/>
          <a:p>
            <a:fld id="{330A7D3B-AEE3-4D5C-94D4-6559F4B89C22}" type="slidenum">
              <a:rPr lang="en-US" smtClean="0"/>
              <a:t>8</a:t>
            </a:fld>
            <a:endParaRPr lang="en-US"/>
          </a:p>
        </p:txBody>
      </p:sp>
    </p:spTree>
    <p:extLst>
      <p:ext uri="{BB962C8B-B14F-4D97-AF65-F5344CB8AC3E}">
        <p14:creationId xmlns:p14="http://schemas.microsoft.com/office/powerpoint/2010/main" val="33859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startAt="3"/>
            </a:pPr>
            <a:r>
              <a:rPr lang="en-US" b="1" u="sng" dirty="0"/>
              <a:t>Convolution Neural Networks (CNN)</a:t>
            </a:r>
            <a:endParaRPr lang="en-US" dirty="0"/>
          </a:p>
          <a:p>
            <a:pPr marL="171450" indent="-171450" algn="l">
              <a:buFont typeface="Arial" panose="020B0604020202020204" pitchFamily="34" charset="0"/>
              <a:buChar char="•"/>
            </a:pPr>
            <a:r>
              <a:rPr lang="en-US" dirty="0"/>
              <a:t>I did not use CNN among my data exploration, I instead used RNN.</a:t>
            </a:r>
          </a:p>
          <a:p>
            <a:pPr marL="0" indent="0" algn="l">
              <a:buFont typeface="Arial" panose="020B0604020202020204" pitchFamily="34" charset="0"/>
              <a:buNone/>
            </a:pPr>
            <a:endParaRPr lang="en-US" dirty="0"/>
          </a:p>
          <a:p>
            <a:pPr marL="171450" indent="-171450">
              <a:buFont typeface="Arial" panose="020B0604020202020204" pitchFamily="34" charset="0"/>
              <a:buChar char="•"/>
            </a:pPr>
            <a:r>
              <a:rPr lang="en-US" dirty="0"/>
              <a:t>However, after using </a:t>
            </a:r>
            <a:r>
              <a:rPr lang="en-US" b="0" u="none" dirty="0"/>
              <a:t>Generative Adversarial Networks</a:t>
            </a:r>
            <a:r>
              <a:rPr lang="en-US" dirty="0"/>
              <a:t>, I believe CNN would have been a better choice to explore the data.</a:t>
            </a:r>
          </a:p>
          <a:p>
            <a:pPr marL="171450" indent="-171450">
              <a:buFont typeface="Arial" panose="020B0604020202020204" pitchFamily="34" charset="0"/>
              <a:buChar char="•"/>
            </a:pPr>
            <a:r>
              <a:rPr lang="en-US" dirty="0"/>
              <a:t>There is a potential to manipulate the numerical data in the favor of the CNN to help it to understand how to predict unpleasant weather represented as a 0 and predict pleasant weather represented as a 1.</a:t>
            </a:r>
          </a:p>
          <a:p>
            <a:endParaRPr lang="en-US" dirty="0"/>
          </a:p>
        </p:txBody>
      </p:sp>
      <p:sp>
        <p:nvSpPr>
          <p:cNvPr id="4" name="Slide Number Placeholder 3"/>
          <p:cNvSpPr>
            <a:spLocks noGrp="1"/>
          </p:cNvSpPr>
          <p:nvPr>
            <p:ph type="sldNum" sz="quarter" idx="5"/>
          </p:nvPr>
        </p:nvSpPr>
        <p:spPr/>
        <p:txBody>
          <a:bodyPr/>
          <a:lstStyle/>
          <a:p>
            <a:fld id="{330A7D3B-AEE3-4D5C-94D4-6559F4B89C22}" type="slidenum">
              <a:rPr lang="en-US" smtClean="0"/>
              <a:t>9</a:t>
            </a:fld>
            <a:endParaRPr lang="en-US"/>
          </a:p>
        </p:txBody>
      </p:sp>
    </p:spTree>
    <p:extLst>
      <p:ext uri="{BB962C8B-B14F-4D97-AF65-F5344CB8AC3E}">
        <p14:creationId xmlns:p14="http://schemas.microsoft.com/office/powerpoint/2010/main" val="1542360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29429902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98464" y="2423160"/>
            <a:ext cx="5486400" cy="3886200"/>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1BB0C55-2E11-4E7F-9EF8-868B07C6C42C}" type="datetime1">
              <a:rPr lang="en-US" smtClean="0"/>
              <a:t>7/29/2025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5162295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anchor="b">
            <a:normAutofit/>
          </a:bodyPr>
          <a:lstStyle>
            <a:lvl1pPr>
              <a:defRPr sz="4800"/>
            </a:lvl1pPr>
          </a:lstStyle>
          <a:p>
            <a:r>
              <a:rPr lang="en-US" dirty="0"/>
              <a:t>Click to edit Master title style</a:t>
            </a:r>
          </a:p>
        </p:txBody>
      </p:sp>
      <p:sp>
        <p:nvSpPr>
          <p:cNvPr id="10" name="Picture Placeholder 8">
            <a:extLst>
              <a:ext uri="{FF2B5EF4-FFF2-40B4-BE49-F238E27FC236}">
                <a16:creationId xmlns:a16="http://schemas.microsoft.com/office/drawing/2014/main" id="{FE8E4848-C9F6-6844-AB1C-C4F0E8A472A1}"/>
              </a:ext>
            </a:extLst>
          </p:cNvPr>
          <p:cNvSpPr>
            <a:spLocks noGrp="1"/>
          </p:cNvSpPr>
          <p:nvPr>
            <p:ph type="pic" sz="quarter" idx="14" hasCustomPrompt="1"/>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AC9FCAD-E19B-4A0F-866E-979EDEC4B525}" type="datetime1">
              <a:rPr lang="en-US" smtClean="0"/>
              <a:t>7/29/2025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54812664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79B4A14-E3E2-4038-B0C4-0EC5ECBDA17A}"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29529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2301396-E7F4-44BB-B3C1-CAADE8EE1BCB}"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280304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C603B70-0873-4F91-B20E-188F8FCBC95A}"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927133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A211211-1BBF-43C8-98F1-415153382D43}"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73027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23C37F1-4FE0-40C5-A1CC-AC65E60D9E3F}"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990256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hasCustomPrompt="1"/>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0F37310-2C84-4F72-97F3-ED5E52F7A674}"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218973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7/29/2025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955242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hasCustomPrompt="1"/>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04D0A65-74B1-4258-9347-517577BEF7B0}"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05767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0796B54-ED46-4036-80F8-E8EFB102CB24}"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63447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B00591-709C-49DC-8FE0-9F32B5969F72}" type="datetime1">
              <a:rPr lang="en-US" smtClean="0"/>
              <a:t>7/29/2025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hasCustomPrompt="1"/>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1187325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3D0D37D-152B-44E6-AB8F-60E41FE679D7}"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726749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93FD62D-5EED-4798-9EBA-B6E1A9B98072}" type="datetime1">
              <a:rPr lang="en-US" smtClean="0"/>
              <a:t>7/29/2025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3879054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FCFE97D-4F8B-4270-9223-9617008B9FA3}"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111815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E1B1D5C-1F84-4585-9043-549E87BD77AE}" type="datetime1">
              <a:rPr lang="en-US" smtClean="0"/>
              <a:t>7/29/2025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979170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1EB90F8-5A2D-4795-872B-662FE96339B2}"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986054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A22F9C2-5647-4E58-BE9B-A16834D13FE3}"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4111263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B124E6D-88B1-474F-9E7C-C29F02FACC38}"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131634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dirty="0"/>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hasCustomPrompt="1"/>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0D21C7E-4348-443E-B7C8-EE213DFF1CB1}" type="datetime1">
              <a:rPr lang="en-US" smtClean="0"/>
              <a:t>7/29/2025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86756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hasCustomPrompt="1"/>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5E2BB8D-1BA0-4790-987D-651470CA8928}" type="datetime1">
              <a:rPr lang="en-US" smtClean="0"/>
              <a:t>7/29/2025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82577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64B5AC7-D387-41BC-BBB6-F6DD0E8CACDB}"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383563355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hasCustomPrompt="1"/>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8CD4B21-9C97-4358-8E22-9F49A31BDF6B}" type="datetime1">
              <a:rPr lang="en-US" smtClean="0"/>
              <a:t>7/29/2025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798974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hasCustomPrompt="1"/>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B98FABC-5F70-4DE9-8A42-1DE3D93319BF}"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602388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hasCustomPrompt="1"/>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732AAB-0859-49C5-9F81-D3744B520913}"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162468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hasCustomPrompt="1"/>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3C0E27-EFA9-4706-B7B3-384BAC09CA5C}"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84392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400">
                <a:solidFill>
                  <a:schemeClr val="tx2">
                    <a:lumMod val="90000"/>
                    <a:lumOff val="1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44A38527-6BF7-45BD-8E9C-2BDCA53716A3}" type="datetime1">
              <a:rPr lang="en-US" smtClean="0"/>
              <a:t>7/29/2025</a:t>
            </a:fld>
            <a:endParaRPr lang="en-US" dirty="0"/>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dirty="0"/>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27914891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800">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FAE2D2C4-0829-4B37-AFA9-97EED5EA275A}" type="datetime1">
              <a:rPr lang="en-US" smtClean="0"/>
              <a:t>7/29/2025</a:t>
            </a:fld>
            <a:endParaRPr lang="en-US" dirty="0"/>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dirty="0"/>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1"/>
                </a:solidFill>
              </a:defRPr>
            </a:lvl1pPr>
          </a:lstStyle>
          <a:p>
            <a:pPr lvl="0"/>
            <a:r>
              <a:rPr lang="en-US" dirty="0"/>
              <a:t>##%</a:t>
            </a:r>
          </a:p>
        </p:txBody>
      </p:sp>
    </p:spTree>
    <p:extLst>
      <p:ext uri="{BB962C8B-B14F-4D97-AF65-F5344CB8AC3E}">
        <p14:creationId xmlns:p14="http://schemas.microsoft.com/office/powerpoint/2010/main" val="2268695104"/>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29768" y="4809744"/>
            <a:ext cx="5897880" cy="1353312"/>
          </a:xfrm>
        </p:spPr>
        <p:txBody>
          <a:bodyPr vert="horz" lIns="91440" tIns="45720" rIns="91440" bIns="45720" rtlCol="0" anchor="t">
            <a:normAutofit/>
          </a:bodyPr>
          <a:lstStyle>
            <a:lvl1pPr>
              <a:lnSpc>
                <a:spcPct val="120000"/>
              </a:lnSpc>
              <a:defRPr lang="en-US" sz="2800" dirty="0">
                <a:solidFill>
                  <a:schemeClr val="tx2">
                    <a:lumMod val="90000"/>
                    <a:lumOff val="10000"/>
                  </a:schemeClr>
                </a:solidFill>
              </a:defRPr>
            </a:lvl1pPr>
          </a:lstStyle>
          <a:p>
            <a:pPr lvl="0"/>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DE13353C-D70D-4D92-85A4-BE6E7FCC2830}" type="datetime1">
              <a:rPr lang="en-US" smtClean="0"/>
              <a:t>7/29/2025</a:t>
            </a:fld>
            <a:endParaRPr lang="en-US" dirty="0"/>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dirty="0"/>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29768" y="603504"/>
            <a:ext cx="11201400" cy="4206240"/>
          </a:xfrm>
        </p:spPr>
        <p:txBody>
          <a:bodyPr vert="horz" lIns="91440" tIns="45720" rIns="91440" bIns="45720" rtlCol="0" anchor="b">
            <a:normAutofit/>
          </a:bodyPr>
          <a:lstStyle>
            <a:lvl1pPr marL="0" indent="0">
              <a:lnSpc>
                <a:spcPct val="90000"/>
              </a:lnSpc>
              <a:spcBef>
                <a:spcPts val="0"/>
              </a:spcBef>
              <a:buNone/>
              <a:defRPr lang="en-US" sz="27800" dirty="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467236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67622C3-A8C0-4CE4-AFAA-25D23CB3242F}" type="datetime1">
              <a:rPr lang="en-US" smtClean="0"/>
              <a:t>7/29/2025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15861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B9B6EAC-4E38-4BC4-964B-55A6571A4EBF}" type="datetime1">
              <a:rPr lang="en-US" smtClean="0"/>
              <a:t>7/29/2025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780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CB2DDD8-66B1-484C-ABC1-3F6C2E131531}" type="datetime1">
              <a:rPr lang="en-US" smtClean="0"/>
              <a:t>7/29/2025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130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97718" cy="3739896"/>
          </a:xfrm>
        </p:spPr>
        <p:txBody>
          <a:bodyPr vert="horz" lIns="91440" tIns="45720" rIns="91440" bIns="45720" rtlCol="0" anchor="t">
            <a:normAutofit/>
          </a:bodyPr>
          <a:lstStyle>
            <a:lvl1pPr>
              <a:defRPr lang="en-US" sz="6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A0D73698-4765-4C7F-8C74-6EF048F95E94}"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hasCustomPrompt="1"/>
          </p:nvPr>
        </p:nvSpPr>
        <p:spPr>
          <a:xfrm>
            <a:off x="6720113" y="342900"/>
            <a:ext cx="5131133"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Tree>
    <p:extLst>
      <p:ext uri="{BB962C8B-B14F-4D97-AF65-F5344CB8AC3E}">
        <p14:creationId xmlns:p14="http://schemas.microsoft.com/office/powerpoint/2010/main" val="30779215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636776" y="5276088"/>
            <a:ext cx="9061704" cy="466344"/>
          </a:xfrm>
        </p:spPr>
        <p:txBody>
          <a:bodyPr anchor="t">
            <a:normAutofit/>
          </a:bodyPr>
          <a:lstStyle>
            <a:lvl1pPr>
              <a:lnSpc>
                <a:spcPct val="120000"/>
              </a:lnSpc>
              <a:defRPr sz="2200" b="1">
                <a:solidFill>
                  <a:schemeClr val="tx2">
                    <a:lumMod val="75000"/>
                    <a:lumOff val="25000"/>
                  </a:schemeClr>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499616" y="1828800"/>
            <a:ext cx="9198864" cy="2871216"/>
          </a:xfrm>
        </p:spPr>
        <p:txBody>
          <a:bodyPr anchor="ctr">
            <a:normAutofit/>
          </a:bodyPr>
          <a:lstStyle>
            <a:lvl1pPr marL="137160" indent="-137160">
              <a:lnSpc>
                <a:spcPct val="100000"/>
              </a:lnSpc>
              <a:spcBef>
                <a:spcPts val="0"/>
              </a:spcBef>
              <a:buFont typeface="Arial" panose="020B0604020202020204" pitchFamily="34" charset="0"/>
              <a:buNone/>
              <a:defRPr sz="40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E66CBEC5-37D0-4E5C-8671-D7D2A06BE21B}" type="datetime1">
              <a:rPr lang="en-US" smtClean="0"/>
              <a:t>7/29/2025</a:t>
            </a:fld>
            <a:endParaRPr lang="en-US" dirty="0"/>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831997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51F96B-ED98-BF55-D2B0-047000EF48E1}"/>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655064" y="2093976"/>
            <a:ext cx="8695944" cy="2130552"/>
          </a:xfrm>
        </p:spPr>
        <p:txBody>
          <a:bodyPr anchor="ctr">
            <a:normAutofit/>
          </a:bodyPr>
          <a:lstStyle>
            <a:lvl1pPr marL="137160" indent="-137160">
              <a:lnSpc>
                <a:spcPct val="100000"/>
              </a:lnSpc>
              <a:spcBef>
                <a:spcPts val="0"/>
              </a:spcBef>
              <a:buFont typeface="Arial" panose="020B0604020202020204" pitchFamily="34" charset="0"/>
              <a:buNone/>
              <a:defRPr sz="36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5246FC37-12B5-4EB9-BB05-B5E210E93FF0}" type="datetime1">
              <a:rPr lang="en-US" smtClean="0"/>
              <a:t>7/29/2025</a:t>
            </a:fld>
            <a:endParaRPr lang="en-US" dirty="0"/>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4044499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450699"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438912"/>
            <a:ext cx="9619488" cy="4526280"/>
          </a:xfrm>
        </p:spPr>
        <p:txBody>
          <a:bodyPr anchor="ctr">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A710F6F3-6829-4CDD-B3A1-8F321E27194A}" type="datetime1">
              <a:rPr lang="en-US" smtClean="0"/>
              <a:t>7/29/2025</a:t>
            </a:fld>
            <a:endParaRPr lang="en-US" dirty="0"/>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22869124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148947"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179576"/>
            <a:ext cx="9317736" cy="3785616"/>
          </a:xfrm>
        </p:spPr>
        <p:txBody>
          <a:bodyPr anchor="b">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FCA6652C-AA1E-4738-883B-0336FAAA5DB1}" type="datetime1">
              <a:rPr lang="en-US" smtClean="0"/>
              <a:t>7/29/2025</a:t>
            </a:fld>
            <a:endParaRPr lang="en-US" dirty="0"/>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97983522"/>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0F56A5-925A-45AB-8491-C696F304662B}" type="datetime1">
              <a:rPr lang="en-US" smtClean="0"/>
              <a:t>7/29/2025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4885713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F882B41-9B9A-4653-8E8E-9D57A4983847}" type="datetime1">
              <a:rPr lang="en-US" smtClean="0"/>
              <a:t>7/29/2025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40913428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6C80A14-C874-4C11-943E-4B7AAF73B997}" type="datetime1">
              <a:rPr lang="en-US" smtClean="0"/>
              <a:t>7/29/2025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1766391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9A60914-BFFA-4E5B-B382-06A92C8508A8}" type="datetime1">
              <a:rPr lang="en-US" smtClean="0"/>
              <a:t>7/29/2025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5829876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5"/>
            <a:ext cx="3595634" cy="2212848"/>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823029"/>
            <a:ext cx="3309608" cy="3481355"/>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E6DEE75D-2E4A-469A-9092-8B43711F5315}" type="datetime1">
              <a:rPr lang="en-US" smtClean="0"/>
              <a:t>7/29/2025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786251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593592"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hasCustomPrompt="1"/>
          </p:nvPr>
        </p:nvSpPr>
        <p:spPr>
          <a:xfrm>
            <a:off x="4502843" y="342901"/>
            <a:ext cx="7346258"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1E6FD38-01FF-4539-8A35-AB19E4D5C3A7}" type="datetime1">
              <a:rPr lang="en-US" smtClean="0"/>
              <a:t>7/29/2025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315476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9A3EA51-69C4-4090-B98A-31CA47A2E35E}"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2583727850"/>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8C5BFC-EF85-4C2B-8809-2F9E7D76A143}"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278793776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48805FF-0F6F-4DB7-B5D6-9BF14E40F716}" type="datetime1">
              <a:rPr lang="en-US" smtClean="0"/>
              <a:t>7/29/2025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dirty="0"/>
          </a:p>
        </p:txBody>
      </p:sp>
    </p:spTree>
    <p:extLst>
      <p:ext uri="{BB962C8B-B14F-4D97-AF65-F5344CB8AC3E}">
        <p14:creationId xmlns:p14="http://schemas.microsoft.com/office/powerpoint/2010/main" val="156393730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vert="horz" lIns="91440" tIns="45720" rIns="91440" bIns="45720" rtlCol="0" anchor="t">
            <a:normAutofit/>
          </a:bodyPr>
          <a:lstStyle>
            <a:lvl1pPr>
              <a:defRPr lang="en-US" sz="9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6633933-AD95-42CF-A390-A7073FD506A1}"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173496622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D50E307-C64C-483A-9485-A61D01D72197}"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176326515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8BC36CA3-7064-4E52-B24E-E3CC37B36CB8}" type="datetime1">
              <a:rPr lang="en-US" smtClean="0"/>
              <a:t>7/29/2025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376931106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33F469A-9BA4-41D9-A358-7174319CB857}" type="datetime1">
              <a:rPr lang="en-US" smtClean="0"/>
              <a:t>7/29/2025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160616174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E9D380B3-E270-4064-8D13-292A875F6C31}" type="datetime1">
              <a:rPr lang="en-US" smtClean="0"/>
              <a:t>7/29/2025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8E274F5D-21DC-40EF-8DBA-AB9BB119E939}" type="slidenum">
              <a:rPr lang="en-US" smtClean="0"/>
              <a:t>‹#›</a:t>
            </a:fld>
            <a:endParaRPr lang="en-US" dirty="0"/>
          </a:p>
        </p:txBody>
      </p:sp>
    </p:spTree>
    <p:extLst>
      <p:ext uri="{BB962C8B-B14F-4D97-AF65-F5344CB8AC3E}">
        <p14:creationId xmlns:p14="http://schemas.microsoft.com/office/powerpoint/2010/main" val="410911777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33.png"/><Relationship Id="rId5" Type="http://schemas.openxmlformats.org/officeDocument/2006/relationships/image" Target="../media/image13.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13.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50.xml"/><Relationship Id="rId5" Type="http://schemas.openxmlformats.org/officeDocument/2006/relationships/image" Target="../media/image13.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Jordan-Novelli/MachineLearningPartTwo-ClimateWinsPython" TargetMode="External"/><Relationship Id="rId3" Type="http://schemas.openxmlformats.org/officeDocument/2006/relationships/image" Target="../media/image14.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8.xml"/><Relationship Id="rId6" Type="http://schemas.openxmlformats.org/officeDocument/2006/relationships/hyperlink" Target="https://www.linkedin.com/in/jordan-mesimer-novelli-556931b7/" TargetMode="External"/><Relationship Id="rId11" Type="http://schemas.openxmlformats.org/officeDocument/2006/relationships/image" Target="../media/image41.png"/><Relationship Id="rId5" Type="http://schemas.openxmlformats.org/officeDocument/2006/relationships/image" Target="../media/image13.png"/><Relationship Id="rId10" Type="http://schemas.openxmlformats.org/officeDocument/2006/relationships/hyperlink" Target="https://jordan-novelli.github.io/JordanNovelli.github.io/" TargetMode="External"/><Relationship Id="rId4" Type="http://schemas.openxmlformats.org/officeDocument/2006/relationships/slide" Target="slide2.xm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5.xml"/><Relationship Id="rId3" Type="http://schemas.openxmlformats.org/officeDocument/2006/relationships/image" Target="../media/image9.png"/><Relationship Id="rId7" Type="http://schemas.openxmlformats.org/officeDocument/2006/relationships/slide" Target="slide5.xml"/><Relationship Id="rId12"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13.xml"/><Relationship Id="rId5" Type="http://schemas.openxmlformats.org/officeDocument/2006/relationships/slide" Target="slide3.xml"/><Relationship Id="rId10" Type="http://schemas.openxmlformats.org/officeDocument/2006/relationships/slide" Target="slide12.xml"/><Relationship Id="rId4" Type="http://schemas.microsoft.com/office/2007/relationships/hdphoto" Target="../media/hdphoto1.wdp"/><Relationship Id="rId9" Type="http://schemas.openxmlformats.org/officeDocument/2006/relationships/slide" Target="slide11.xml"/><Relationship Id="rId14" Type="http://schemas.openxmlformats.org/officeDocument/2006/relationships/slide" Target="slide1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hyperlink" Target="https://www.jma.go.jp/jma/indexe.html"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hyperlink" Target="https://www.noaa.gov/" TargetMode="External"/><Relationship Id="rId11" Type="http://schemas.openxmlformats.org/officeDocument/2006/relationships/slide" Target="slide2.xml"/><Relationship Id="rId5" Type="http://schemas.openxmlformats.org/officeDocument/2006/relationships/hyperlink" Target="https://www.ecad.eu/" TargetMode="External"/><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slide" Target="slide2.xml"/><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slide" Target="slide2.xml"/><Relationship Id="rId4" Type="http://schemas.microsoft.com/office/2007/relationships/hdphoto" Target="../media/hdphoto1.wdp"/><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customXml" Target="../ink/ink1.xml"/><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26.png"/><Relationship Id="rId11" Type="http://schemas.openxmlformats.org/officeDocument/2006/relationships/customXml" Target="../ink/ink3.xml"/><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0D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B0A4-8A60-900A-D36B-5178BEDC60CB}"/>
              </a:ext>
            </a:extLst>
          </p:cNvPr>
          <p:cNvSpPr>
            <a:spLocks noGrp="1"/>
          </p:cNvSpPr>
          <p:nvPr>
            <p:ph type="ctrTitle"/>
          </p:nvPr>
        </p:nvSpPr>
        <p:spPr>
          <a:xfrm>
            <a:off x="429768" y="5276088"/>
            <a:ext cx="11347704" cy="530352"/>
          </a:xfrm>
        </p:spPr>
        <p:txBody>
          <a:bodyPr anchor="b">
            <a:normAutofit fontScale="90000"/>
          </a:bodyPr>
          <a:lstStyle/>
          <a:p>
            <a:r>
              <a:rPr lang="en-US" b="1" u="sng" dirty="0" err="1"/>
              <a:t>ClimateWins</a:t>
            </a:r>
            <a:r>
              <a:rPr lang="en-US" b="1" u="sng" dirty="0"/>
              <a:t> Weather Predictions</a:t>
            </a:r>
          </a:p>
        </p:txBody>
      </p:sp>
      <p:sp>
        <p:nvSpPr>
          <p:cNvPr id="3" name="Subtitle 2">
            <a:extLst>
              <a:ext uri="{FF2B5EF4-FFF2-40B4-BE49-F238E27FC236}">
                <a16:creationId xmlns:a16="http://schemas.microsoft.com/office/drawing/2014/main" id="{9D5EA6A2-C432-4685-D380-A8AF49EF2CF3}"/>
              </a:ext>
            </a:extLst>
          </p:cNvPr>
          <p:cNvSpPr>
            <a:spLocks noGrp="1"/>
          </p:cNvSpPr>
          <p:nvPr>
            <p:ph type="subTitle" idx="1"/>
          </p:nvPr>
        </p:nvSpPr>
        <p:spPr>
          <a:xfrm>
            <a:off x="429768" y="5806440"/>
            <a:ext cx="3375316" cy="704088"/>
          </a:xfrm>
        </p:spPr>
        <p:txBody>
          <a:bodyPr>
            <a:normAutofit fontScale="92500" lnSpcReduction="20000"/>
          </a:bodyPr>
          <a:lstStyle/>
          <a:p>
            <a:r>
              <a:rPr lang="en-US" dirty="0"/>
              <a:t>July 29, 2025  •  Jordan Novelli</a:t>
            </a:r>
          </a:p>
          <a:p>
            <a:pPr algn="ctr"/>
            <a:r>
              <a:rPr lang="en-US" sz="1400" dirty="0"/>
              <a:t>Junior Data Analyst</a:t>
            </a:r>
          </a:p>
        </p:txBody>
      </p:sp>
      <p:pic>
        <p:nvPicPr>
          <p:cNvPr id="20" name="Picture 19" descr="Lightning striking lightning in the sky&#10;&#10;AI-generated content may be incorrect.">
            <a:extLst>
              <a:ext uri="{FF2B5EF4-FFF2-40B4-BE49-F238E27FC236}">
                <a16:creationId xmlns:a16="http://schemas.microsoft.com/office/drawing/2014/main" id="{DC5602C3-7E98-9C6F-4C25-B1A61CBE9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347472"/>
            <a:ext cx="11434572" cy="4792663"/>
          </a:xfrm>
          <a:prstGeom prst="roundRect">
            <a:avLst/>
          </a:prstGeom>
        </p:spPr>
      </p:pic>
    </p:spTree>
    <p:extLst>
      <p:ext uri="{BB962C8B-B14F-4D97-AF65-F5344CB8AC3E}">
        <p14:creationId xmlns:p14="http://schemas.microsoft.com/office/powerpoint/2010/main" val="355428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5D05-2474-2F6C-01B5-0BE3F20B3AC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4E6A065-37EA-8062-47E8-BEDD2EDEC1F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00F7EE1D-A871-B32E-9362-38EF855B9BBA}"/>
              </a:ext>
            </a:extLst>
          </p:cNvPr>
          <p:cNvSpPr>
            <a:spLocks noGrp="1"/>
          </p:cNvSpPr>
          <p:nvPr>
            <p:ph type="title"/>
          </p:nvPr>
        </p:nvSpPr>
        <p:spPr>
          <a:xfrm>
            <a:off x="429768" y="603504"/>
            <a:ext cx="3852300" cy="1527048"/>
          </a:xfrm>
        </p:spPr>
        <p:txBody>
          <a:bodyPr>
            <a:noAutofit/>
          </a:bodyPr>
          <a:lstStyle/>
          <a:p>
            <a:r>
              <a:rPr lang="en-US" sz="4000" b="1" u="sng" dirty="0"/>
              <a:t>Machine Learning Most Applicable</a:t>
            </a:r>
          </a:p>
        </p:txBody>
      </p:sp>
      <p:sp>
        <p:nvSpPr>
          <p:cNvPr id="3" name="Content Placeholder 2">
            <a:extLst>
              <a:ext uri="{FF2B5EF4-FFF2-40B4-BE49-F238E27FC236}">
                <a16:creationId xmlns:a16="http://schemas.microsoft.com/office/drawing/2014/main" id="{1677D174-2546-BEE6-9FC0-D18DDB44D379}"/>
              </a:ext>
            </a:extLst>
          </p:cNvPr>
          <p:cNvSpPr>
            <a:spLocks noGrp="1"/>
          </p:cNvSpPr>
          <p:nvPr>
            <p:ph sz="quarter" idx="14"/>
          </p:nvPr>
        </p:nvSpPr>
        <p:spPr>
          <a:xfrm>
            <a:off x="429767" y="2276856"/>
            <a:ext cx="3852299" cy="4041648"/>
          </a:xfrm>
        </p:spPr>
        <p:txBody>
          <a:bodyPr/>
          <a:lstStyle/>
          <a:p>
            <a:pPr marL="342900" indent="-342900">
              <a:buFont typeface="+mj-lt"/>
              <a:buAutoNum type="arabicPeriod" startAt="4"/>
            </a:pPr>
            <a:r>
              <a:rPr lang="en-US" b="1" dirty="0"/>
              <a:t>Generative Adversarial Networks</a:t>
            </a:r>
          </a:p>
          <a:p>
            <a:pPr lvl="1"/>
            <a:r>
              <a:rPr lang="en-US" dirty="0"/>
              <a:t>Generators create data based on real inputs</a:t>
            </a:r>
          </a:p>
          <a:p>
            <a:pPr lvl="1"/>
            <a:r>
              <a:rPr lang="en-US" dirty="0"/>
              <a:t>Discriminator get samples of real and artificial data and try to determine which is which.</a:t>
            </a:r>
          </a:p>
        </p:txBody>
      </p:sp>
      <p:pic>
        <p:nvPicPr>
          <p:cNvPr id="7" name="Picture 6" descr="A screenshot of a computer program&#10;&#10;AI-generated content may be incorrect.">
            <a:extLst>
              <a:ext uri="{FF2B5EF4-FFF2-40B4-BE49-F238E27FC236}">
                <a16:creationId xmlns:a16="http://schemas.microsoft.com/office/drawing/2014/main" id="{562C8767-50EA-96F4-90D1-7666BE5CB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976" y="0"/>
            <a:ext cx="2224669" cy="6858000"/>
          </a:xfrm>
          <a:prstGeom prst="rect">
            <a:avLst/>
          </a:prstGeom>
        </p:spPr>
      </p:pic>
      <p:pic>
        <p:nvPicPr>
          <p:cNvPr id="9" name="Picture 8" descr="A graph with numbers and lines&#10;&#10;AI-generated content may be incorrect.">
            <a:extLst>
              <a:ext uri="{FF2B5EF4-FFF2-40B4-BE49-F238E27FC236}">
                <a16:creationId xmlns:a16="http://schemas.microsoft.com/office/drawing/2014/main" id="{037BFD04-79F5-37B4-66F0-22B251989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408" y="1522542"/>
            <a:ext cx="4967828" cy="3812914"/>
          </a:xfrm>
          <a:prstGeom prst="rect">
            <a:avLst/>
          </a:prstGeom>
        </p:spPr>
      </p:pic>
      <p:pic>
        <p:nvPicPr>
          <p:cNvPr id="6" name="Picture 5" descr="A number written on a piece of paper&#10;&#10;AI-generated content may be incorrect.">
            <a:extLst>
              <a:ext uri="{FF2B5EF4-FFF2-40B4-BE49-F238E27FC236}">
                <a16:creationId xmlns:a16="http://schemas.microsoft.com/office/drawing/2014/main" id="{6D85E1DB-CE2E-CDE2-0800-510B6D3F3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5916" y="4845558"/>
            <a:ext cx="2127304" cy="1619250"/>
          </a:xfrm>
          <a:prstGeom prst="rect">
            <a:avLst/>
          </a:prstGeom>
        </p:spPr>
      </p:pic>
    </p:spTree>
    <p:extLst>
      <p:ext uri="{BB962C8B-B14F-4D97-AF65-F5344CB8AC3E}">
        <p14:creationId xmlns:p14="http://schemas.microsoft.com/office/powerpoint/2010/main" val="926778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0C8B27-D77E-2427-95DA-B0071AC2562C}"/>
              </a:ext>
            </a:extLst>
          </p:cNvPr>
          <p:cNvPicPr>
            <a:picLocks noChangeAspect="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C8169B4F-9F57-B2A8-4947-ACEEE7A3164E}"/>
              </a:ext>
            </a:extLst>
          </p:cNvPr>
          <p:cNvSpPr>
            <a:spLocks noGrp="1"/>
          </p:cNvSpPr>
          <p:nvPr>
            <p:ph type="title"/>
          </p:nvPr>
        </p:nvSpPr>
        <p:spPr/>
        <p:txBody>
          <a:bodyPr>
            <a:normAutofit/>
          </a:bodyPr>
          <a:lstStyle/>
          <a:p>
            <a:r>
              <a:rPr lang="en-US" sz="4000" b="1" u="sng" dirty="0"/>
              <a:t>Historical Data</a:t>
            </a:r>
          </a:p>
        </p:txBody>
      </p:sp>
      <p:sp>
        <p:nvSpPr>
          <p:cNvPr id="3" name="Content Placeholder 2">
            <a:extLst>
              <a:ext uri="{FF2B5EF4-FFF2-40B4-BE49-F238E27FC236}">
                <a16:creationId xmlns:a16="http://schemas.microsoft.com/office/drawing/2014/main" id="{642BDA47-3335-29C6-11C5-D1A22D207D1A}"/>
              </a:ext>
            </a:extLst>
          </p:cNvPr>
          <p:cNvSpPr>
            <a:spLocks noGrp="1"/>
          </p:cNvSpPr>
          <p:nvPr>
            <p:ph idx="1"/>
          </p:nvPr>
        </p:nvSpPr>
        <p:spPr/>
        <p:txBody>
          <a:bodyPr/>
          <a:lstStyle/>
          <a:p>
            <a:r>
              <a:rPr lang="en-US" dirty="0"/>
              <a:t>Europe’s Environmental Disasters:</a:t>
            </a:r>
          </a:p>
          <a:p>
            <a:pPr lvl="1"/>
            <a:r>
              <a:rPr lang="en-US" dirty="0">
                <a:highlight>
                  <a:srgbClr val="008000"/>
                </a:highlight>
              </a:rPr>
              <a:t>Flooding</a:t>
            </a:r>
          </a:p>
          <a:p>
            <a:pPr lvl="2"/>
            <a:r>
              <a:rPr lang="en-US" dirty="0"/>
              <a:t>Cloud cover, humidity, pressure, precipitation</a:t>
            </a:r>
          </a:p>
          <a:p>
            <a:pPr lvl="1"/>
            <a:r>
              <a:rPr lang="en-US" dirty="0">
                <a:highlight>
                  <a:srgbClr val="008000"/>
                </a:highlight>
              </a:rPr>
              <a:t>Heat Wave</a:t>
            </a:r>
          </a:p>
          <a:p>
            <a:pPr lvl="2"/>
            <a:r>
              <a:rPr lang="en-US" dirty="0"/>
              <a:t>Sunshine, Global radiation, temperature max</a:t>
            </a:r>
          </a:p>
          <a:p>
            <a:pPr lvl="1"/>
            <a:r>
              <a:rPr lang="en-US" dirty="0">
                <a:highlight>
                  <a:srgbClr val="008000"/>
                </a:highlight>
              </a:rPr>
              <a:t>Cold Spells</a:t>
            </a:r>
          </a:p>
          <a:p>
            <a:pPr lvl="2"/>
            <a:r>
              <a:rPr lang="en-US" dirty="0"/>
              <a:t>Cloud cover, temperature min, snow depth</a:t>
            </a:r>
          </a:p>
          <a:p>
            <a:pPr lvl="1"/>
            <a:r>
              <a:rPr lang="en-US" dirty="0">
                <a:highlight>
                  <a:srgbClr val="800000"/>
                </a:highlight>
              </a:rPr>
              <a:t>Earthquakes</a:t>
            </a:r>
          </a:p>
          <a:p>
            <a:pPr lvl="2"/>
            <a:r>
              <a:rPr lang="en-US" dirty="0"/>
              <a:t>No current data</a:t>
            </a:r>
          </a:p>
          <a:p>
            <a:pPr lvl="1"/>
            <a:r>
              <a:rPr lang="en-US" dirty="0">
                <a:highlight>
                  <a:srgbClr val="800000"/>
                </a:highlight>
              </a:rPr>
              <a:t>Landslides</a:t>
            </a:r>
          </a:p>
          <a:p>
            <a:pPr lvl="2"/>
            <a:r>
              <a:rPr lang="en-US" dirty="0"/>
              <a:t>No current data</a:t>
            </a:r>
          </a:p>
        </p:txBody>
      </p:sp>
      <p:pic>
        <p:nvPicPr>
          <p:cNvPr id="4" name="Picture 3">
            <a:hlinkClick r:id="rId4" action="ppaction://hlinksldjump"/>
            <a:extLst>
              <a:ext uri="{FF2B5EF4-FFF2-40B4-BE49-F238E27FC236}">
                <a16:creationId xmlns:a16="http://schemas.microsoft.com/office/drawing/2014/main" id="{353B8ABE-AF41-D788-8D11-575416AF2C51}"/>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17675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EFA43-9D74-58C0-83E3-F79AC01B386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FFE5E0E-6F45-FD92-C789-2700FF972D41}"/>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6586F70-AED3-839B-E53C-809762BE10B7}"/>
              </a:ext>
            </a:extLst>
          </p:cNvPr>
          <p:cNvSpPr>
            <a:spLocks noGrp="1"/>
          </p:cNvSpPr>
          <p:nvPr>
            <p:ph type="title"/>
          </p:nvPr>
        </p:nvSpPr>
        <p:spPr>
          <a:xfrm>
            <a:off x="321732" y="4162318"/>
            <a:ext cx="3805768" cy="1892808"/>
          </a:xfrm>
        </p:spPr>
        <p:txBody>
          <a:bodyPr>
            <a:noAutofit/>
          </a:bodyPr>
          <a:lstStyle/>
          <a:p>
            <a:r>
              <a:rPr lang="en-US" sz="4000" b="1" u="sng" dirty="0"/>
              <a:t>Thought Experiment #1</a:t>
            </a:r>
            <a:endParaRPr lang="en-US" sz="4000" dirty="0"/>
          </a:p>
        </p:txBody>
      </p:sp>
      <p:sp>
        <p:nvSpPr>
          <p:cNvPr id="3" name="Content Placeholder 2">
            <a:extLst>
              <a:ext uri="{FF2B5EF4-FFF2-40B4-BE49-F238E27FC236}">
                <a16:creationId xmlns:a16="http://schemas.microsoft.com/office/drawing/2014/main" id="{9648D45B-5716-C767-F4AA-A8A22B48C0F7}"/>
              </a:ext>
            </a:extLst>
          </p:cNvPr>
          <p:cNvSpPr>
            <a:spLocks noGrp="1"/>
          </p:cNvSpPr>
          <p:nvPr>
            <p:ph sz="quarter" idx="14"/>
          </p:nvPr>
        </p:nvSpPr>
        <p:spPr>
          <a:xfrm>
            <a:off x="4127500" y="4162318"/>
            <a:ext cx="7622540" cy="2240280"/>
          </a:xfrm>
        </p:spPr>
        <p:txBody>
          <a:bodyPr>
            <a:normAutofit fontScale="92500" lnSpcReduction="10000"/>
          </a:bodyPr>
          <a:lstStyle/>
          <a:p>
            <a:pPr marL="342900" indent="-342900">
              <a:buFont typeface="+mj-lt"/>
              <a:buAutoNum type="arabicPeriod"/>
            </a:pPr>
            <a:r>
              <a:rPr lang="en-US" sz="2400" b="1" dirty="0"/>
              <a:t>Can machine learning use historical weather data to predict weather trends for the following year(s)?</a:t>
            </a:r>
          </a:p>
          <a:p>
            <a:pPr lvl="1"/>
            <a:r>
              <a:rPr lang="en-US" sz="1800" u="sng" dirty="0"/>
              <a:t>Machine Learning Method to Implement:</a:t>
            </a:r>
          </a:p>
          <a:p>
            <a:pPr lvl="2"/>
            <a:r>
              <a:rPr lang="en-US" sz="1600" dirty="0"/>
              <a:t>Artificial Neural Networks (ANN)</a:t>
            </a:r>
          </a:p>
          <a:p>
            <a:pPr lvl="1"/>
            <a:r>
              <a:rPr lang="en-US" sz="1800" u="sng" dirty="0"/>
              <a:t>Data:</a:t>
            </a:r>
          </a:p>
          <a:p>
            <a:pPr lvl="2"/>
            <a:r>
              <a:rPr lang="en-US" sz="1600" dirty="0"/>
              <a:t>Current data from 1960 - 2022</a:t>
            </a:r>
          </a:p>
        </p:txBody>
      </p:sp>
      <p:pic>
        <p:nvPicPr>
          <p:cNvPr id="4" name="Picture 3">
            <a:hlinkClick r:id="rId4" action="ppaction://hlinksldjump"/>
            <a:extLst>
              <a:ext uri="{FF2B5EF4-FFF2-40B4-BE49-F238E27FC236}">
                <a16:creationId xmlns:a16="http://schemas.microsoft.com/office/drawing/2014/main" id="{C81D766A-EB15-E69A-B9AE-4BB70998A53E}"/>
              </a:ext>
            </a:extLst>
          </p:cNvPr>
          <p:cNvPicPr>
            <a:picLocks noChangeAspect="1"/>
          </p:cNvPicPr>
          <p:nvPr/>
        </p:nvPicPr>
        <p:blipFill>
          <a:blip r:embed="rId5"/>
          <a:stretch>
            <a:fillRect/>
          </a:stretch>
        </p:blipFill>
        <p:spPr>
          <a:xfrm>
            <a:off x="0" y="6534884"/>
            <a:ext cx="1469263" cy="323116"/>
          </a:xfrm>
          <a:prstGeom prst="rect">
            <a:avLst/>
          </a:prstGeom>
        </p:spPr>
      </p:pic>
      <p:pic>
        <p:nvPicPr>
          <p:cNvPr id="10" name="Picture 9" descr="A map of the united states&#10;&#10;AI-generated content may be incorrect.">
            <a:extLst>
              <a:ext uri="{FF2B5EF4-FFF2-40B4-BE49-F238E27FC236}">
                <a16:creationId xmlns:a16="http://schemas.microsoft.com/office/drawing/2014/main" id="{25D41FB9-9E71-8827-7A83-7634EE0AA3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263" y="455402"/>
            <a:ext cx="8636000" cy="3670300"/>
          </a:xfrm>
          <a:prstGeom prst="roundRect">
            <a:avLst/>
          </a:prstGeom>
        </p:spPr>
      </p:pic>
    </p:spTree>
    <p:extLst>
      <p:ext uri="{BB962C8B-B14F-4D97-AF65-F5344CB8AC3E}">
        <p14:creationId xmlns:p14="http://schemas.microsoft.com/office/powerpoint/2010/main" val="216222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C7BD5-FD02-AC95-1249-243CA34A86A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1300F3A-31C0-9D1D-DA30-16AF9E242E16}"/>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ED4ADB1-FEE9-8F74-5A27-1F07A8197E7C}"/>
              </a:ext>
            </a:extLst>
          </p:cNvPr>
          <p:cNvSpPr>
            <a:spLocks noGrp="1"/>
          </p:cNvSpPr>
          <p:nvPr>
            <p:ph type="title"/>
          </p:nvPr>
        </p:nvSpPr>
        <p:spPr/>
        <p:txBody>
          <a:bodyPr>
            <a:noAutofit/>
          </a:bodyPr>
          <a:lstStyle/>
          <a:p>
            <a:r>
              <a:rPr lang="en-US" sz="4000" b="1" u="sng" dirty="0"/>
              <a:t>Thought Experiment #2</a:t>
            </a:r>
            <a:endParaRPr lang="en-US" sz="4000" dirty="0"/>
          </a:p>
        </p:txBody>
      </p:sp>
      <p:sp>
        <p:nvSpPr>
          <p:cNvPr id="3" name="Content Placeholder 2">
            <a:extLst>
              <a:ext uri="{FF2B5EF4-FFF2-40B4-BE49-F238E27FC236}">
                <a16:creationId xmlns:a16="http://schemas.microsoft.com/office/drawing/2014/main" id="{88EEC609-2373-EADD-2F91-7955129369DC}"/>
              </a:ext>
            </a:extLst>
          </p:cNvPr>
          <p:cNvSpPr>
            <a:spLocks noGrp="1"/>
          </p:cNvSpPr>
          <p:nvPr>
            <p:ph sz="quarter" idx="14"/>
          </p:nvPr>
        </p:nvSpPr>
        <p:spPr/>
        <p:txBody>
          <a:bodyPr>
            <a:normAutofit/>
          </a:bodyPr>
          <a:lstStyle/>
          <a:p>
            <a:pPr marL="342900" indent="-342900">
              <a:buFont typeface="+mj-lt"/>
              <a:buAutoNum type="arabicPeriod" startAt="2"/>
            </a:pPr>
            <a:r>
              <a:rPr lang="en-US" sz="2400" b="1" dirty="0"/>
              <a:t>Can machine learning predict the amount of rain or snow that will accumulate based on cloud coverage, precipitation, and snow accumulation from prior seasons?</a:t>
            </a:r>
          </a:p>
          <a:p>
            <a:pPr lvl="1"/>
            <a:r>
              <a:rPr lang="en-US" sz="1800" u="sng" dirty="0"/>
              <a:t>Machine Learning Method to Implement:</a:t>
            </a:r>
          </a:p>
          <a:p>
            <a:pPr lvl="2"/>
            <a:r>
              <a:rPr lang="en-US" sz="1600" dirty="0"/>
              <a:t>Convolution Neural Network (CNN)</a:t>
            </a:r>
          </a:p>
          <a:p>
            <a:pPr lvl="1"/>
            <a:r>
              <a:rPr lang="en-US" sz="1800" u="sng" dirty="0"/>
              <a:t>Data:</a:t>
            </a:r>
          </a:p>
          <a:p>
            <a:pPr lvl="2"/>
            <a:r>
              <a:rPr lang="en-US" sz="1600" dirty="0"/>
              <a:t>Current data from 1960 – 2022</a:t>
            </a:r>
          </a:p>
          <a:p>
            <a:pPr lvl="2"/>
            <a:r>
              <a:rPr lang="en-US" sz="1600" dirty="0"/>
              <a:t>Specifically looking at cloud coverage, precipitation and snow accumulation.</a:t>
            </a:r>
          </a:p>
          <a:p>
            <a:pPr lvl="3"/>
            <a:r>
              <a:rPr lang="en-US" dirty="0"/>
              <a:t>Additionally looking at data containing freezing temperatures, winter storms and longer winters.</a:t>
            </a:r>
          </a:p>
          <a:p>
            <a:pPr marL="0" indent="0">
              <a:buNone/>
            </a:pPr>
            <a:endParaRPr lang="en-US" dirty="0"/>
          </a:p>
        </p:txBody>
      </p:sp>
      <p:pic>
        <p:nvPicPr>
          <p:cNvPr id="4" name="Picture 3">
            <a:hlinkClick r:id="rId4" action="ppaction://hlinksldjump"/>
            <a:extLst>
              <a:ext uri="{FF2B5EF4-FFF2-40B4-BE49-F238E27FC236}">
                <a16:creationId xmlns:a16="http://schemas.microsoft.com/office/drawing/2014/main" id="{14E7ABAE-8B45-58E7-720F-6634179B7D78}"/>
              </a:ext>
            </a:extLst>
          </p:cNvPr>
          <p:cNvPicPr>
            <a:picLocks noChangeAspect="1"/>
          </p:cNvPicPr>
          <p:nvPr/>
        </p:nvPicPr>
        <p:blipFill>
          <a:blip r:embed="rId5"/>
          <a:stretch>
            <a:fillRect/>
          </a:stretch>
        </p:blipFill>
        <p:spPr>
          <a:xfrm>
            <a:off x="0" y="6534884"/>
            <a:ext cx="1469263" cy="323116"/>
          </a:xfrm>
          <a:prstGeom prst="rect">
            <a:avLst/>
          </a:prstGeom>
        </p:spPr>
      </p:pic>
      <p:pic>
        <p:nvPicPr>
          <p:cNvPr id="10" name="Picture 9" descr="A group of cars covered in snow&#10;&#10;AI-generated content may be incorrect.">
            <a:extLst>
              <a:ext uri="{FF2B5EF4-FFF2-40B4-BE49-F238E27FC236}">
                <a16:creationId xmlns:a16="http://schemas.microsoft.com/office/drawing/2014/main" id="{84CE6243-3729-9DC2-C441-8B8CDEE634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768" y="2294635"/>
            <a:ext cx="2235634" cy="3353451"/>
          </a:xfrm>
          <a:prstGeom prst="roundRect">
            <a:avLst/>
          </a:prstGeom>
        </p:spPr>
      </p:pic>
      <p:pic>
        <p:nvPicPr>
          <p:cNvPr id="12" name="Picture 11" descr="A group of people skiing down a snowy hill&#10;&#10;AI-generated content may be incorrect.">
            <a:extLst>
              <a:ext uri="{FF2B5EF4-FFF2-40B4-BE49-F238E27FC236}">
                <a16:creationId xmlns:a16="http://schemas.microsoft.com/office/drawing/2014/main" id="{7FD735D6-6497-4A5E-1FC2-1DBE3B7C42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5402" y="2832869"/>
            <a:ext cx="3430598" cy="2287065"/>
          </a:xfrm>
          <a:prstGeom prst="roundRect">
            <a:avLst/>
          </a:prstGeom>
        </p:spPr>
      </p:pic>
    </p:spTree>
    <p:extLst>
      <p:ext uri="{BB962C8B-B14F-4D97-AF65-F5344CB8AC3E}">
        <p14:creationId xmlns:p14="http://schemas.microsoft.com/office/powerpoint/2010/main" val="186940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5982-EB16-1A78-30F5-E9155491CFF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62E9BFA-29BF-EC0C-5BB5-38E53ED0C9DC}"/>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53F5F72-E3B6-F3F5-4D26-CA5FE54B58ED}"/>
              </a:ext>
            </a:extLst>
          </p:cNvPr>
          <p:cNvSpPr>
            <a:spLocks noGrp="1"/>
          </p:cNvSpPr>
          <p:nvPr>
            <p:ph type="title"/>
          </p:nvPr>
        </p:nvSpPr>
        <p:spPr/>
        <p:txBody>
          <a:bodyPr>
            <a:noAutofit/>
          </a:bodyPr>
          <a:lstStyle/>
          <a:p>
            <a:r>
              <a:rPr lang="en-US" sz="4000" b="1" u="sng" dirty="0"/>
              <a:t>Thought Experiment #3</a:t>
            </a:r>
            <a:endParaRPr lang="en-US" sz="4000" dirty="0"/>
          </a:p>
        </p:txBody>
      </p:sp>
      <p:sp>
        <p:nvSpPr>
          <p:cNvPr id="3" name="Content Placeholder 2">
            <a:extLst>
              <a:ext uri="{FF2B5EF4-FFF2-40B4-BE49-F238E27FC236}">
                <a16:creationId xmlns:a16="http://schemas.microsoft.com/office/drawing/2014/main" id="{0D93730D-94DD-C5E4-2AEF-C4F07A4C8AB0}"/>
              </a:ext>
            </a:extLst>
          </p:cNvPr>
          <p:cNvSpPr>
            <a:spLocks noGrp="1"/>
          </p:cNvSpPr>
          <p:nvPr>
            <p:ph sz="quarter" idx="14"/>
          </p:nvPr>
        </p:nvSpPr>
        <p:spPr/>
        <p:txBody>
          <a:bodyPr/>
          <a:lstStyle/>
          <a:p>
            <a:pPr marL="342900" indent="-342900">
              <a:buFont typeface="+mj-lt"/>
              <a:buAutoNum type="arabicPeriod" startAt="3"/>
            </a:pPr>
            <a:r>
              <a:rPr lang="en-US" sz="2400" b="1" dirty="0"/>
              <a:t>Can machine learning more accurately predict the improvement or decline of global warming?</a:t>
            </a:r>
          </a:p>
          <a:p>
            <a:pPr lvl="1"/>
            <a:r>
              <a:rPr lang="en-US" sz="1800" u="sng" dirty="0"/>
              <a:t>Machine Learning Method to Implement:</a:t>
            </a:r>
          </a:p>
          <a:p>
            <a:pPr lvl="2"/>
            <a:r>
              <a:rPr lang="en-US" sz="1600" dirty="0"/>
              <a:t>Gradient Descent</a:t>
            </a:r>
          </a:p>
          <a:p>
            <a:pPr lvl="1"/>
            <a:r>
              <a:rPr lang="en-US" sz="1800" u="sng" dirty="0"/>
              <a:t>Data:</a:t>
            </a:r>
          </a:p>
          <a:p>
            <a:pPr lvl="2"/>
            <a:r>
              <a:rPr lang="en-US" sz="1600" dirty="0"/>
              <a:t>Global weather data and event data.</a:t>
            </a:r>
          </a:p>
          <a:p>
            <a:pPr lvl="1"/>
            <a:endParaRPr lang="en-US" dirty="0"/>
          </a:p>
          <a:p>
            <a:pPr marL="0" indent="0">
              <a:buNone/>
            </a:pPr>
            <a:endParaRPr lang="en-US" dirty="0"/>
          </a:p>
        </p:txBody>
      </p:sp>
      <p:pic>
        <p:nvPicPr>
          <p:cNvPr id="4" name="Picture 3">
            <a:hlinkClick r:id="rId4" action="ppaction://hlinksldjump"/>
            <a:extLst>
              <a:ext uri="{FF2B5EF4-FFF2-40B4-BE49-F238E27FC236}">
                <a16:creationId xmlns:a16="http://schemas.microsoft.com/office/drawing/2014/main" id="{862701D4-BD8E-EB9C-071A-3E1BDCCCA29B}"/>
              </a:ext>
            </a:extLst>
          </p:cNvPr>
          <p:cNvPicPr>
            <a:picLocks noChangeAspect="1"/>
          </p:cNvPicPr>
          <p:nvPr/>
        </p:nvPicPr>
        <p:blipFill>
          <a:blip r:embed="rId5"/>
          <a:stretch>
            <a:fillRect/>
          </a:stretch>
        </p:blipFill>
        <p:spPr>
          <a:xfrm>
            <a:off x="0" y="6534884"/>
            <a:ext cx="1469263" cy="323116"/>
          </a:xfrm>
          <a:prstGeom prst="rect">
            <a:avLst/>
          </a:prstGeom>
        </p:spPr>
      </p:pic>
      <p:pic>
        <p:nvPicPr>
          <p:cNvPr id="8" name="Picture 7" descr="A group of baby giraffes lying on the ground&#10;&#10;AI-generated content may be incorrect.">
            <a:extLst>
              <a:ext uri="{FF2B5EF4-FFF2-40B4-BE49-F238E27FC236}">
                <a16:creationId xmlns:a16="http://schemas.microsoft.com/office/drawing/2014/main" id="{7404B959-0C83-BEEC-1005-9D51FADB7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200" y="168548"/>
            <a:ext cx="5649072" cy="4069710"/>
          </a:xfrm>
          <a:prstGeom prst="hexagon">
            <a:avLst/>
          </a:prstGeom>
        </p:spPr>
      </p:pic>
      <p:pic>
        <p:nvPicPr>
          <p:cNvPr id="10" name="Picture 9" descr="A group of giraffes in a grassy field&#10;&#10;AI-generated content may be incorrect.">
            <a:extLst>
              <a:ext uri="{FF2B5EF4-FFF2-40B4-BE49-F238E27FC236}">
                <a16:creationId xmlns:a16="http://schemas.microsoft.com/office/drawing/2014/main" id="{CEADFE3B-DFA0-3F41-FCFE-968EDD34BA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4174" y="3037474"/>
            <a:ext cx="3655425" cy="3655425"/>
          </a:xfrm>
          <a:prstGeom prst="ellipse">
            <a:avLst/>
          </a:prstGeom>
        </p:spPr>
      </p:pic>
    </p:spTree>
    <p:extLst>
      <p:ext uri="{BB962C8B-B14F-4D97-AF65-F5344CB8AC3E}">
        <p14:creationId xmlns:p14="http://schemas.microsoft.com/office/powerpoint/2010/main" val="36176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3C28"/>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F555C3D-6B1E-92E0-C00C-C256B8DF4D77}"/>
              </a:ext>
            </a:extLst>
          </p:cNvPr>
          <p:cNvSpPr>
            <a:spLocks noGrp="1"/>
          </p:cNvSpPr>
          <p:nvPr>
            <p:ph type="title"/>
          </p:nvPr>
        </p:nvSpPr>
        <p:spPr>
          <a:noFill/>
        </p:spPr>
        <p:txBody>
          <a:bodyPr>
            <a:normAutofit/>
          </a:bodyPr>
          <a:lstStyle/>
          <a:p>
            <a:r>
              <a:rPr lang="en-US" sz="4000" b="1" u="sng" dirty="0">
                <a:solidFill>
                  <a:schemeClr val="bg1"/>
                </a:solidFill>
              </a:rPr>
              <a:t>Summary</a:t>
            </a:r>
          </a:p>
        </p:txBody>
      </p:sp>
      <p:sp>
        <p:nvSpPr>
          <p:cNvPr id="14" name="Content Placeholder 3">
            <a:extLst>
              <a:ext uri="{FF2B5EF4-FFF2-40B4-BE49-F238E27FC236}">
                <a16:creationId xmlns:a16="http://schemas.microsoft.com/office/drawing/2014/main" id="{AE97DFB3-80D2-E1E3-9C62-45D1CFCCFC6E}"/>
              </a:ext>
            </a:extLst>
          </p:cNvPr>
          <p:cNvSpPr>
            <a:spLocks noGrp="1"/>
          </p:cNvSpPr>
          <p:nvPr>
            <p:ph sz="quarter" idx="13"/>
          </p:nvPr>
        </p:nvSpPr>
        <p:spPr>
          <a:xfrm>
            <a:off x="429768" y="3057832"/>
            <a:ext cx="10890374" cy="3370400"/>
          </a:xfrm>
        </p:spPr>
        <p:txBody>
          <a:bodyPr/>
          <a:lstStyle/>
          <a:p>
            <a:r>
              <a:rPr lang="en-US" b="1" dirty="0">
                <a:solidFill>
                  <a:schemeClr val="bg1"/>
                </a:solidFill>
              </a:rPr>
              <a:t>Thought Experiment #1: </a:t>
            </a:r>
          </a:p>
          <a:p>
            <a:pPr lvl="1"/>
            <a:r>
              <a:rPr lang="en-US" u="sng" dirty="0">
                <a:solidFill>
                  <a:schemeClr val="bg1"/>
                </a:solidFill>
              </a:rPr>
              <a:t>Can machine learning use historical weather data to predict weather trends for the following year(s)?</a:t>
            </a:r>
          </a:p>
          <a:p>
            <a:pPr lvl="2"/>
            <a:r>
              <a:rPr lang="en-US" dirty="0">
                <a:solidFill>
                  <a:schemeClr val="bg1"/>
                </a:solidFill>
              </a:rPr>
              <a:t>It’s most likely to align with </a:t>
            </a:r>
            <a:r>
              <a:rPr lang="en-US" dirty="0" err="1">
                <a:solidFill>
                  <a:schemeClr val="bg1"/>
                </a:solidFill>
              </a:rPr>
              <a:t>ClimateWins</a:t>
            </a:r>
            <a:r>
              <a:rPr lang="en-US" dirty="0">
                <a:solidFill>
                  <a:schemeClr val="bg1"/>
                </a:solidFill>
              </a:rPr>
              <a:t>’ goals.</a:t>
            </a:r>
          </a:p>
          <a:p>
            <a:pPr lvl="2"/>
            <a:r>
              <a:rPr lang="en-US" dirty="0">
                <a:solidFill>
                  <a:schemeClr val="bg1"/>
                </a:solidFill>
              </a:rPr>
              <a:t>Most easily executed.</a:t>
            </a:r>
          </a:p>
          <a:p>
            <a:pPr lvl="2"/>
            <a:r>
              <a:rPr lang="en-US" dirty="0">
                <a:solidFill>
                  <a:schemeClr val="bg1"/>
                </a:solidFill>
              </a:rPr>
              <a:t>Data is already present.</a:t>
            </a:r>
          </a:p>
          <a:p>
            <a:pPr lvl="2"/>
            <a:r>
              <a:rPr lang="en-US" dirty="0">
                <a:solidFill>
                  <a:schemeClr val="bg1"/>
                </a:solidFill>
              </a:rPr>
              <a:t>Next steps.</a:t>
            </a:r>
          </a:p>
          <a:p>
            <a:endParaRPr lang="en-US" dirty="0">
              <a:solidFill>
                <a:schemeClr val="bg1"/>
              </a:solidFill>
            </a:endParaRPr>
          </a:p>
        </p:txBody>
      </p:sp>
      <p:pic>
        <p:nvPicPr>
          <p:cNvPr id="7" name="Picture Placeholder 6" descr="A rainbow over a field&#10;&#10;AI-generated content may be incorrect.">
            <a:extLst>
              <a:ext uri="{FF2B5EF4-FFF2-40B4-BE49-F238E27FC236}">
                <a16:creationId xmlns:a16="http://schemas.microsoft.com/office/drawing/2014/main" id="{08E11D4C-4CAF-3D96-3435-25B57AB90FCB}"/>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3230058" y="429768"/>
            <a:ext cx="8090084" cy="2405676"/>
          </a:xfrm>
          <a:prstGeom prst="roundRect">
            <a:avLst/>
          </a:prstGeom>
        </p:spPr>
      </p:pic>
      <p:pic>
        <p:nvPicPr>
          <p:cNvPr id="9" name="Picture 8">
            <a:hlinkClick r:id="rId4" action="ppaction://hlinksldjump"/>
            <a:extLst>
              <a:ext uri="{FF2B5EF4-FFF2-40B4-BE49-F238E27FC236}">
                <a16:creationId xmlns:a16="http://schemas.microsoft.com/office/drawing/2014/main" id="{ECCAFE12-F07C-76EB-FE5E-CAA8CD24FE33}"/>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226132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E8F24-2829-3709-64E1-9C1917F9A49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ADEFBB-BE18-3CB1-A36C-C14566BE085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AF4D0C-B92E-0E8A-8AE4-6DEDDF22752B}"/>
              </a:ext>
            </a:extLst>
          </p:cNvPr>
          <p:cNvSpPr>
            <a:spLocks noGrp="1"/>
          </p:cNvSpPr>
          <p:nvPr>
            <p:ph type="title"/>
          </p:nvPr>
        </p:nvSpPr>
        <p:spPr>
          <a:xfrm>
            <a:off x="597160" y="553616"/>
            <a:ext cx="3595634" cy="839249"/>
          </a:xfrm>
        </p:spPr>
        <p:txBody>
          <a:bodyPr>
            <a:normAutofit/>
          </a:bodyPr>
          <a:lstStyle/>
          <a:p>
            <a:r>
              <a:rPr lang="en-US" sz="4000" b="1" u="sng" dirty="0">
                <a:solidFill>
                  <a:schemeClr val="accent3">
                    <a:lumMod val="75000"/>
                  </a:schemeClr>
                </a:solidFill>
              </a:rPr>
              <a:t>Thank You!</a:t>
            </a:r>
          </a:p>
        </p:txBody>
      </p:sp>
      <p:sp>
        <p:nvSpPr>
          <p:cNvPr id="4" name="Text Placeholder 3">
            <a:extLst>
              <a:ext uri="{FF2B5EF4-FFF2-40B4-BE49-F238E27FC236}">
                <a16:creationId xmlns:a16="http://schemas.microsoft.com/office/drawing/2014/main" id="{84954471-1571-6981-8BCE-2DCBADAFEE63}"/>
              </a:ext>
            </a:extLst>
          </p:cNvPr>
          <p:cNvSpPr>
            <a:spLocks noGrp="1"/>
          </p:cNvSpPr>
          <p:nvPr>
            <p:ph type="body" sz="half" idx="2"/>
          </p:nvPr>
        </p:nvSpPr>
        <p:spPr>
          <a:xfrm>
            <a:off x="597160" y="1392865"/>
            <a:ext cx="3595634" cy="4647151"/>
          </a:xfrm>
        </p:spPr>
        <p:txBody>
          <a:bodyPr/>
          <a:lstStyle/>
          <a:p>
            <a:r>
              <a:rPr lang="en-US" dirty="0"/>
              <a:t>Thank you for joining me on this machine learning journey. </a:t>
            </a:r>
          </a:p>
          <a:p>
            <a:r>
              <a:rPr lang="en-US" dirty="0"/>
              <a:t>I’m happy to take questions from the audience.</a:t>
            </a:r>
          </a:p>
          <a:p>
            <a:endParaRPr lang="en-US" dirty="0"/>
          </a:p>
        </p:txBody>
      </p:sp>
      <p:pic>
        <p:nvPicPr>
          <p:cNvPr id="5" name="Picture 4">
            <a:hlinkClick r:id="rId4" action="ppaction://hlinksldjump"/>
            <a:extLst>
              <a:ext uri="{FF2B5EF4-FFF2-40B4-BE49-F238E27FC236}">
                <a16:creationId xmlns:a16="http://schemas.microsoft.com/office/drawing/2014/main" id="{97AE7F3C-3862-F8F2-B526-C5AEB9441549}"/>
              </a:ext>
            </a:extLst>
          </p:cNvPr>
          <p:cNvPicPr>
            <a:picLocks noChangeAspect="1"/>
          </p:cNvPicPr>
          <p:nvPr/>
        </p:nvPicPr>
        <p:blipFill>
          <a:blip r:embed="rId5"/>
          <a:stretch>
            <a:fillRect/>
          </a:stretch>
        </p:blipFill>
        <p:spPr>
          <a:xfrm>
            <a:off x="0" y="6534884"/>
            <a:ext cx="1469263" cy="323116"/>
          </a:xfrm>
          <a:prstGeom prst="rect">
            <a:avLst/>
          </a:prstGeom>
        </p:spPr>
      </p:pic>
      <p:pic>
        <p:nvPicPr>
          <p:cNvPr id="10" name="Picture 9" descr="A blue circle with white letters on it&#10;&#10;AI-generated content may be incorrect.">
            <a:hlinkClick r:id="rId6"/>
            <a:extLst>
              <a:ext uri="{FF2B5EF4-FFF2-40B4-BE49-F238E27FC236}">
                <a16:creationId xmlns:a16="http://schemas.microsoft.com/office/drawing/2014/main" id="{E18B69E1-2A4E-AE26-09D1-FFED84443B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60" y="3963874"/>
            <a:ext cx="906805" cy="906805"/>
          </a:xfrm>
          <a:prstGeom prst="rect">
            <a:avLst/>
          </a:prstGeom>
        </p:spPr>
      </p:pic>
      <p:pic>
        <p:nvPicPr>
          <p:cNvPr id="12" name="Picture 11" descr="A black background with a black square&#10;&#10;AI-generated content may be incorrect.">
            <a:hlinkClick r:id="rId8"/>
            <a:extLst>
              <a:ext uri="{FF2B5EF4-FFF2-40B4-BE49-F238E27FC236}">
                <a16:creationId xmlns:a16="http://schemas.microsoft.com/office/drawing/2014/main" id="{9F93C3F6-6E11-41D6-6C25-980EACB000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160" y="3057071"/>
            <a:ext cx="906804" cy="906804"/>
          </a:xfrm>
          <a:prstGeom prst="rect">
            <a:avLst/>
          </a:prstGeom>
        </p:spPr>
      </p:pic>
      <p:pic>
        <p:nvPicPr>
          <p:cNvPr id="14" name="Picture 13" descr="A blue and green circle with a black globe&#10;&#10;AI-generated content may be incorrect.">
            <a:hlinkClick r:id="rId10"/>
            <a:extLst>
              <a:ext uri="{FF2B5EF4-FFF2-40B4-BE49-F238E27FC236}">
                <a16:creationId xmlns:a16="http://schemas.microsoft.com/office/drawing/2014/main" id="{36588F52-F541-1058-998F-45C0EAEAEC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7160" y="4870679"/>
            <a:ext cx="906804" cy="906804"/>
          </a:xfrm>
          <a:prstGeom prst="rect">
            <a:avLst/>
          </a:prstGeom>
        </p:spPr>
      </p:pic>
      <p:pic>
        <p:nvPicPr>
          <p:cNvPr id="16" name="Picture 15" descr="A person with long curly hair smiling&#10;&#10;AI-generated content may be incorrect.">
            <a:extLst>
              <a:ext uri="{FF2B5EF4-FFF2-40B4-BE49-F238E27FC236}">
                <a16:creationId xmlns:a16="http://schemas.microsoft.com/office/drawing/2014/main" id="{8426A3B1-A7DC-69BB-BE2E-3644903417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5764" y="864204"/>
            <a:ext cx="3313265" cy="4385733"/>
          </a:xfrm>
          <a:prstGeom prst="rect">
            <a:avLst/>
          </a:prstGeom>
        </p:spPr>
      </p:pic>
      <p:sp>
        <p:nvSpPr>
          <p:cNvPr id="17" name="TextBox 16">
            <a:extLst>
              <a:ext uri="{FF2B5EF4-FFF2-40B4-BE49-F238E27FC236}">
                <a16:creationId xmlns:a16="http://schemas.microsoft.com/office/drawing/2014/main" id="{03D62C2B-B7AA-2A58-DC6D-14903757F1CC}"/>
              </a:ext>
            </a:extLst>
          </p:cNvPr>
          <p:cNvSpPr txBox="1"/>
          <p:nvPr/>
        </p:nvSpPr>
        <p:spPr>
          <a:xfrm>
            <a:off x="1603022" y="3124614"/>
            <a:ext cx="3186932" cy="2585323"/>
          </a:xfrm>
          <a:prstGeom prst="rect">
            <a:avLst/>
          </a:prstGeom>
          <a:noFill/>
        </p:spPr>
        <p:txBody>
          <a:bodyPr wrap="square" rtlCol="0">
            <a:spAutoFit/>
          </a:bodyPr>
          <a:lstStyle/>
          <a:p>
            <a:r>
              <a:rPr lang="en-US" dirty="0"/>
              <a:t>Check out my work for this project on </a:t>
            </a:r>
            <a:r>
              <a:rPr lang="en-US" dirty="0" err="1"/>
              <a:t>Github</a:t>
            </a:r>
            <a:r>
              <a:rPr lang="en-US" dirty="0"/>
              <a:t>.</a:t>
            </a:r>
          </a:p>
          <a:p>
            <a:endParaRPr lang="en-US" dirty="0"/>
          </a:p>
          <a:p>
            <a:endParaRPr lang="en-US" dirty="0"/>
          </a:p>
          <a:p>
            <a:r>
              <a:rPr lang="en-US" dirty="0"/>
              <a:t>Check out my LinkedIn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Explore my website outlining my projects.</a:t>
            </a:r>
          </a:p>
        </p:txBody>
      </p:sp>
      <p:sp>
        <p:nvSpPr>
          <p:cNvPr id="18" name="TextBox 17">
            <a:extLst>
              <a:ext uri="{FF2B5EF4-FFF2-40B4-BE49-F238E27FC236}">
                <a16:creationId xmlns:a16="http://schemas.microsoft.com/office/drawing/2014/main" id="{F79BEB15-A008-0D45-75DB-0832FE00802B}"/>
              </a:ext>
            </a:extLst>
          </p:cNvPr>
          <p:cNvSpPr txBox="1"/>
          <p:nvPr/>
        </p:nvSpPr>
        <p:spPr>
          <a:xfrm>
            <a:off x="7323152" y="5249937"/>
            <a:ext cx="1738488" cy="369332"/>
          </a:xfrm>
          <a:prstGeom prst="rect">
            <a:avLst/>
          </a:prstGeom>
          <a:noFill/>
        </p:spPr>
        <p:txBody>
          <a:bodyPr wrap="square" rtlCol="0">
            <a:spAutoFit/>
          </a:bodyPr>
          <a:lstStyle/>
          <a:p>
            <a:r>
              <a:rPr lang="en-US" dirty="0"/>
              <a:t>Jordan Novelli</a:t>
            </a:r>
          </a:p>
        </p:txBody>
      </p:sp>
    </p:spTree>
    <p:extLst>
      <p:ext uri="{BB962C8B-B14F-4D97-AF65-F5344CB8AC3E}">
        <p14:creationId xmlns:p14="http://schemas.microsoft.com/office/powerpoint/2010/main" val="150886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Lightning striking lightening in the desert&#10;&#10;AI-generated content may be incorrect.">
            <a:extLst>
              <a:ext uri="{FF2B5EF4-FFF2-40B4-BE49-F238E27FC236}">
                <a16:creationId xmlns:a16="http://schemas.microsoft.com/office/drawing/2014/main" id="{B30E7FEB-FA85-6B9F-9426-46356EEF21F5}"/>
              </a:ext>
            </a:extLst>
          </p:cNvPr>
          <p:cNvPicPr>
            <a:picLocks noGrp="1" noRot="1" noChangeAspect="1" noMove="1" noResize="1" noEditPoints="1" noAdjustHandles="1" noChangeArrowheads="1" noChangeShapeType="1" noCrop="1"/>
          </p:cNvPicPr>
          <p:nvPr/>
        </p:nvPicPr>
        <p:blipFill>
          <a:blip r:embed="rId3">
            <a:alphaModFix amt="7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softEdge rad="0"/>
          </a:effectLst>
        </p:spPr>
      </p:pic>
      <p:sp>
        <p:nvSpPr>
          <p:cNvPr id="2" name="Title 1">
            <a:extLst>
              <a:ext uri="{FF2B5EF4-FFF2-40B4-BE49-F238E27FC236}">
                <a16:creationId xmlns:a16="http://schemas.microsoft.com/office/drawing/2014/main" id="{964E9751-1D33-4BE3-BA79-D9F39DE0665D}"/>
              </a:ext>
            </a:extLst>
          </p:cNvPr>
          <p:cNvSpPr>
            <a:spLocks noGrp="1"/>
          </p:cNvSpPr>
          <p:nvPr>
            <p:ph type="title"/>
          </p:nvPr>
        </p:nvSpPr>
        <p:spPr>
          <a:xfrm>
            <a:off x="429768" y="283464"/>
            <a:ext cx="11290284" cy="969264"/>
          </a:xfrm>
        </p:spPr>
        <p:txBody>
          <a:bodyPr>
            <a:normAutofit/>
          </a:bodyPr>
          <a:lstStyle/>
          <a:p>
            <a:pPr algn="ctr"/>
            <a:r>
              <a:rPr lang="en-US" sz="4000" b="1" u="sng" dirty="0"/>
              <a:t>Table of Contents</a:t>
            </a:r>
          </a:p>
        </p:txBody>
      </p:sp>
      <p:sp>
        <p:nvSpPr>
          <p:cNvPr id="3" name="Content Placeholder 2">
            <a:extLst>
              <a:ext uri="{FF2B5EF4-FFF2-40B4-BE49-F238E27FC236}">
                <a16:creationId xmlns:a16="http://schemas.microsoft.com/office/drawing/2014/main" id="{903F0D9F-AB0E-D8AF-DDAF-90BBB3A43081}"/>
              </a:ext>
            </a:extLst>
          </p:cNvPr>
          <p:cNvSpPr>
            <a:spLocks noGrp="1"/>
          </p:cNvSpPr>
          <p:nvPr>
            <p:ph idx="1"/>
          </p:nvPr>
        </p:nvSpPr>
        <p:spPr>
          <a:xfrm>
            <a:off x="429767" y="1380744"/>
            <a:ext cx="11290284" cy="4901184"/>
          </a:xfrm>
          <a:solidFill>
            <a:srgbClr val="2D1632">
              <a:alpha val="55000"/>
            </a:srgbClr>
          </a:solidFill>
        </p:spPr>
        <p:txBody>
          <a:bodyPr>
            <a:normAutofit/>
          </a:bodyPr>
          <a:lstStyle/>
          <a:p>
            <a:r>
              <a:rPr lang="en-US" b="1" u="sng" dirty="0">
                <a:solidFill>
                  <a:schemeClr val="accent3">
                    <a:lumMod val="60000"/>
                    <a:lumOff val="40000"/>
                  </a:schemeClr>
                </a:solidFill>
                <a:hlinkClick r:id="rId5" action="ppaction://hlinksldjump">
                  <a:extLst>
                    <a:ext uri="{A12FA001-AC4F-418D-AE19-62706E023703}">
                      <ahyp:hlinkClr xmlns:ahyp="http://schemas.microsoft.com/office/drawing/2018/hyperlinkcolor" val="tx"/>
                    </a:ext>
                  </a:extLst>
                </a:hlinkClick>
              </a:rPr>
              <a:t>Objective &amp; Data Sources</a:t>
            </a:r>
            <a:r>
              <a:rPr lang="en-US" b="1" u="sng" dirty="0">
                <a:solidFill>
                  <a:schemeClr val="accent3">
                    <a:lumMod val="60000"/>
                    <a:lumOff val="40000"/>
                  </a:schemeClr>
                </a:solidFill>
              </a:rPr>
              <a:t>……………………slide 3</a:t>
            </a:r>
          </a:p>
          <a:p>
            <a:r>
              <a:rPr lang="en-US" b="1" u="sng" dirty="0">
                <a:solidFill>
                  <a:schemeClr val="accent3">
                    <a:lumMod val="60000"/>
                    <a:lumOff val="40000"/>
                  </a:schemeClr>
                </a:solidFill>
                <a:hlinkClick r:id="rId6" action="ppaction://hlinksldjump">
                  <a:extLst>
                    <a:ext uri="{A12FA001-AC4F-418D-AE19-62706E023703}">
                      <ahyp:hlinkClr xmlns:ahyp="http://schemas.microsoft.com/office/drawing/2018/hyperlinkcolor" val="tx"/>
                    </a:ext>
                  </a:extLst>
                </a:hlinkClick>
              </a:rPr>
              <a:t>Thought Experiment</a:t>
            </a:r>
            <a:r>
              <a:rPr lang="en-US" b="1" u="sng" dirty="0">
                <a:solidFill>
                  <a:schemeClr val="accent3">
                    <a:lumMod val="60000"/>
                    <a:lumOff val="40000"/>
                  </a:schemeClr>
                </a:solidFill>
              </a:rPr>
              <a:t>……………………………slide 4</a:t>
            </a:r>
          </a:p>
          <a:p>
            <a:r>
              <a:rPr lang="en-US" b="1" u="sng" dirty="0">
                <a:solidFill>
                  <a:schemeClr val="accent3">
                    <a:lumMod val="60000"/>
                    <a:lumOff val="40000"/>
                  </a:schemeClr>
                </a:solidFill>
                <a:hlinkClick r:id="rId7" action="ppaction://hlinksldjump">
                  <a:extLst>
                    <a:ext uri="{A12FA001-AC4F-418D-AE19-62706E023703}">
                      <ahyp:hlinkClr xmlns:ahyp="http://schemas.microsoft.com/office/drawing/2018/hyperlinkcolor" val="tx"/>
                    </a:ext>
                  </a:extLst>
                </a:hlinkClick>
              </a:rPr>
              <a:t>Algorithms Explored</a:t>
            </a:r>
            <a:r>
              <a:rPr lang="en-US" b="1" u="sng" dirty="0">
                <a:solidFill>
                  <a:schemeClr val="accent3">
                    <a:lumMod val="60000"/>
                    <a:lumOff val="40000"/>
                  </a:schemeClr>
                </a:solidFill>
              </a:rPr>
              <a:t>……………………………slide 5-6</a:t>
            </a:r>
            <a:endParaRPr lang="en-US" dirty="0">
              <a:solidFill>
                <a:schemeClr val="accent3">
                  <a:lumMod val="60000"/>
                  <a:lumOff val="40000"/>
                </a:schemeClr>
              </a:solidFill>
            </a:endParaRPr>
          </a:p>
          <a:p>
            <a:r>
              <a:rPr lang="en-US" b="1" u="sng" dirty="0">
                <a:solidFill>
                  <a:schemeClr val="accent3">
                    <a:lumMod val="60000"/>
                    <a:lumOff val="40000"/>
                  </a:schemeClr>
                </a:solidFill>
                <a:hlinkClick r:id="rId8" action="ppaction://hlinksldjump">
                  <a:extLst>
                    <a:ext uri="{A12FA001-AC4F-418D-AE19-62706E023703}">
                      <ahyp:hlinkClr xmlns:ahyp="http://schemas.microsoft.com/office/drawing/2018/hyperlinkcolor" val="tx"/>
                    </a:ext>
                  </a:extLst>
                </a:hlinkClick>
              </a:rPr>
              <a:t>Machine Learning Most Applicable</a:t>
            </a:r>
            <a:r>
              <a:rPr lang="en-US" b="1" u="sng" dirty="0">
                <a:solidFill>
                  <a:schemeClr val="accent3">
                    <a:lumMod val="60000"/>
                    <a:lumOff val="40000"/>
                  </a:schemeClr>
                </a:solidFill>
              </a:rPr>
              <a:t>……...slide 7-10</a:t>
            </a:r>
            <a:endParaRPr lang="en-US" dirty="0">
              <a:solidFill>
                <a:schemeClr val="accent3">
                  <a:lumMod val="60000"/>
                  <a:lumOff val="40000"/>
                </a:schemeClr>
              </a:solidFill>
            </a:endParaRPr>
          </a:p>
          <a:p>
            <a:r>
              <a:rPr lang="en-US" b="1" u="sng" dirty="0">
                <a:solidFill>
                  <a:schemeClr val="accent3">
                    <a:lumMod val="60000"/>
                    <a:lumOff val="40000"/>
                  </a:schemeClr>
                </a:solidFill>
                <a:hlinkClick r:id="rId9" action="ppaction://hlinksldjump">
                  <a:extLst>
                    <a:ext uri="{A12FA001-AC4F-418D-AE19-62706E023703}">
                      <ahyp:hlinkClr xmlns:ahyp="http://schemas.microsoft.com/office/drawing/2018/hyperlinkcolor" val="tx"/>
                    </a:ext>
                  </a:extLst>
                </a:hlinkClick>
              </a:rPr>
              <a:t>Historical Data</a:t>
            </a:r>
            <a:r>
              <a:rPr lang="en-US" b="1" u="sng" dirty="0">
                <a:solidFill>
                  <a:schemeClr val="accent3">
                    <a:lumMod val="60000"/>
                    <a:lumOff val="40000"/>
                  </a:schemeClr>
                </a:solidFill>
              </a:rPr>
              <a:t>…………………………………….slide 11</a:t>
            </a:r>
            <a:endParaRPr lang="en-US" dirty="0">
              <a:solidFill>
                <a:schemeClr val="accent3">
                  <a:lumMod val="60000"/>
                  <a:lumOff val="40000"/>
                </a:schemeClr>
              </a:solidFill>
            </a:endParaRPr>
          </a:p>
          <a:p>
            <a:r>
              <a:rPr lang="en-US" b="1" u="sng" dirty="0">
                <a:solidFill>
                  <a:schemeClr val="accent3">
                    <a:lumMod val="60000"/>
                    <a:lumOff val="40000"/>
                  </a:schemeClr>
                </a:solidFill>
                <a:hlinkClick r:id="rId10" action="ppaction://hlinksldjump">
                  <a:extLst>
                    <a:ext uri="{A12FA001-AC4F-418D-AE19-62706E023703}">
                      <ahyp:hlinkClr xmlns:ahyp="http://schemas.microsoft.com/office/drawing/2018/hyperlinkcolor" val="tx"/>
                    </a:ext>
                  </a:extLst>
                </a:hlinkClick>
              </a:rPr>
              <a:t>Thought Experiment #1</a:t>
            </a:r>
            <a:r>
              <a:rPr lang="en-US" b="1" u="sng" dirty="0">
                <a:solidFill>
                  <a:schemeClr val="accent3">
                    <a:lumMod val="60000"/>
                    <a:lumOff val="40000"/>
                  </a:schemeClr>
                </a:solidFill>
              </a:rPr>
              <a:t>……………………….slide 12</a:t>
            </a:r>
            <a:endParaRPr lang="en-US" dirty="0">
              <a:solidFill>
                <a:schemeClr val="accent3">
                  <a:lumMod val="60000"/>
                  <a:lumOff val="40000"/>
                </a:schemeClr>
              </a:solidFill>
            </a:endParaRPr>
          </a:p>
          <a:p>
            <a:r>
              <a:rPr lang="en-US" b="1" u="sng" dirty="0">
                <a:solidFill>
                  <a:schemeClr val="accent3">
                    <a:lumMod val="60000"/>
                    <a:lumOff val="40000"/>
                  </a:schemeClr>
                </a:solidFill>
                <a:hlinkClick r:id="rId11" action="ppaction://hlinksldjump">
                  <a:extLst>
                    <a:ext uri="{A12FA001-AC4F-418D-AE19-62706E023703}">
                      <ahyp:hlinkClr xmlns:ahyp="http://schemas.microsoft.com/office/drawing/2018/hyperlinkcolor" val="tx"/>
                    </a:ext>
                  </a:extLst>
                </a:hlinkClick>
              </a:rPr>
              <a:t>Thought Experiment #2</a:t>
            </a:r>
            <a:r>
              <a:rPr lang="en-US" b="1" u="sng" dirty="0">
                <a:solidFill>
                  <a:schemeClr val="accent3">
                    <a:lumMod val="60000"/>
                    <a:lumOff val="40000"/>
                  </a:schemeClr>
                </a:solidFill>
              </a:rPr>
              <a:t>………………………slide 13</a:t>
            </a:r>
          </a:p>
          <a:p>
            <a:r>
              <a:rPr lang="en-US" b="1" u="sng" dirty="0">
                <a:solidFill>
                  <a:schemeClr val="accent3">
                    <a:lumMod val="60000"/>
                    <a:lumOff val="40000"/>
                  </a:schemeClr>
                </a:solidFill>
                <a:hlinkClick r:id="rId12" action="ppaction://hlinksldjump">
                  <a:extLst>
                    <a:ext uri="{A12FA001-AC4F-418D-AE19-62706E023703}">
                      <ahyp:hlinkClr xmlns:ahyp="http://schemas.microsoft.com/office/drawing/2018/hyperlinkcolor" val="tx"/>
                    </a:ext>
                  </a:extLst>
                </a:hlinkClick>
              </a:rPr>
              <a:t>Thought Experiment #3</a:t>
            </a:r>
            <a:r>
              <a:rPr lang="en-US" b="1" u="sng" dirty="0">
                <a:solidFill>
                  <a:schemeClr val="accent3">
                    <a:lumMod val="60000"/>
                    <a:lumOff val="40000"/>
                  </a:schemeClr>
                </a:solidFill>
              </a:rPr>
              <a:t>………………………slide 14</a:t>
            </a:r>
          </a:p>
          <a:p>
            <a:r>
              <a:rPr lang="en-US" b="1" u="sng" dirty="0">
                <a:solidFill>
                  <a:schemeClr val="accent3">
                    <a:lumMod val="60000"/>
                    <a:lumOff val="40000"/>
                  </a:schemeClr>
                </a:solidFill>
                <a:hlinkClick r:id="rId13" action="ppaction://hlinksldjump">
                  <a:extLst>
                    <a:ext uri="{A12FA001-AC4F-418D-AE19-62706E023703}">
                      <ahyp:hlinkClr xmlns:ahyp="http://schemas.microsoft.com/office/drawing/2018/hyperlinkcolor" val="tx"/>
                    </a:ext>
                  </a:extLst>
                </a:hlinkClick>
              </a:rPr>
              <a:t>Summary</a:t>
            </a:r>
            <a:r>
              <a:rPr lang="en-US" b="1" u="sng" dirty="0">
                <a:solidFill>
                  <a:schemeClr val="accent3">
                    <a:lumMod val="60000"/>
                    <a:lumOff val="40000"/>
                  </a:schemeClr>
                </a:solidFill>
              </a:rPr>
              <a:t>…………………………………………….slide 15</a:t>
            </a:r>
          </a:p>
          <a:p>
            <a:r>
              <a:rPr lang="en-US" b="1" u="sng" dirty="0">
                <a:solidFill>
                  <a:schemeClr val="accent3">
                    <a:lumMod val="60000"/>
                    <a:lumOff val="40000"/>
                  </a:schemeClr>
                </a:solidFill>
                <a:hlinkClick r:id="rId14" action="ppaction://hlinksldjump">
                  <a:extLst>
                    <a:ext uri="{A12FA001-AC4F-418D-AE19-62706E023703}">
                      <ahyp:hlinkClr xmlns:ahyp="http://schemas.microsoft.com/office/drawing/2018/hyperlinkcolor" val="tx"/>
                    </a:ext>
                  </a:extLst>
                </a:hlinkClick>
              </a:rPr>
              <a:t>Analyst Information</a:t>
            </a:r>
            <a:r>
              <a:rPr lang="en-US" b="1" u="sng" dirty="0">
                <a:solidFill>
                  <a:schemeClr val="accent3">
                    <a:lumMod val="60000"/>
                    <a:lumOff val="40000"/>
                  </a:schemeClr>
                </a:solidFill>
              </a:rPr>
              <a:t>…………………………….slide 16</a:t>
            </a:r>
          </a:p>
          <a:p>
            <a:pPr marL="0" indent="0" algn="ctr">
              <a:buNone/>
            </a:pPr>
            <a:endParaRPr lang="en-US" dirty="0"/>
          </a:p>
        </p:txBody>
      </p:sp>
    </p:spTree>
    <p:extLst>
      <p:ext uri="{BB962C8B-B14F-4D97-AF65-F5344CB8AC3E}">
        <p14:creationId xmlns:p14="http://schemas.microsoft.com/office/powerpoint/2010/main" val="1277070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Lightning striking lightening in the desert&#10;&#10;AI-generated content may be incorrect.">
            <a:extLst>
              <a:ext uri="{FF2B5EF4-FFF2-40B4-BE49-F238E27FC236}">
                <a16:creationId xmlns:a16="http://schemas.microsoft.com/office/drawing/2014/main" id="{74EFD032-4CDB-97B6-3320-44CF240CA56A}"/>
              </a:ext>
            </a:extLst>
          </p:cNvPr>
          <p:cNvPicPr>
            <a:picLocks noGrp="1" noRot="1" noChangeAspect="1" noMove="1" noResize="1" noEditPoints="1" noAdjustHandles="1" noChangeArrowheads="1" noChangeShapeType="1" noCrop="1"/>
          </p:cNvPicPr>
          <p:nvPr/>
        </p:nvPicPr>
        <p:blipFill>
          <a:blip r:embed="rId3">
            <a:alphaModFix amt="7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softEdge rad="0"/>
          </a:effectLst>
        </p:spPr>
      </p:pic>
      <p:sp>
        <p:nvSpPr>
          <p:cNvPr id="2" name="Title 1">
            <a:extLst>
              <a:ext uri="{FF2B5EF4-FFF2-40B4-BE49-F238E27FC236}">
                <a16:creationId xmlns:a16="http://schemas.microsoft.com/office/drawing/2014/main" id="{69A0FF5A-D200-9515-048A-6A6D0914BF68}"/>
              </a:ext>
            </a:extLst>
          </p:cNvPr>
          <p:cNvSpPr>
            <a:spLocks noGrp="1"/>
          </p:cNvSpPr>
          <p:nvPr>
            <p:ph type="title"/>
          </p:nvPr>
        </p:nvSpPr>
        <p:spPr/>
        <p:txBody>
          <a:bodyPr>
            <a:noAutofit/>
          </a:bodyPr>
          <a:lstStyle/>
          <a:p>
            <a:r>
              <a:rPr lang="en-US" sz="4000" b="1" u="sng" dirty="0"/>
              <a:t>Objective &amp; Data Sources</a:t>
            </a:r>
          </a:p>
        </p:txBody>
      </p:sp>
      <p:sp>
        <p:nvSpPr>
          <p:cNvPr id="3" name="Content Placeholder 2">
            <a:extLst>
              <a:ext uri="{FF2B5EF4-FFF2-40B4-BE49-F238E27FC236}">
                <a16:creationId xmlns:a16="http://schemas.microsoft.com/office/drawing/2014/main" id="{C71847C4-3FBE-82A7-9BA8-767E330225AB}"/>
              </a:ext>
            </a:extLst>
          </p:cNvPr>
          <p:cNvSpPr>
            <a:spLocks noGrp="1"/>
          </p:cNvSpPr>
          <p:nvPr>
            <p:ph sz="quarter" idx="14"/>
          </p:nvPr>
        </p:nvSpPr>
        <p:spPr/>
        <p:txBody>
          <a:bodyPr>
            <a:normAutofit/>
          </a:bodyPr>
          <a:lstStyle/>
          <a:p>
            <a:r>
              <a:rPr lang="en-US" u="sng" dirty="0"/>
              <a:t>Objective</a:t>
            </a:r>
            <a:r>
              <a:rPr lang="en-US" dirty="0"/>
              <a:t>:</a:t>
            </a:r>
          </a:p>
          <a:p>
            <a:pPr lvl="1"/>
            <a:r>
              <a:rPr lang="en-US" dirty="0"/>
              <a:t>Unveil capabilities of predicting climate change in Europe with Machine Learning. </a:t>
            </a:r>
          </a:p>
          <a:p>
            <a:pPr lvl="2"/>
            <a:r>
              <a:rPr lang="en-US" dirty="0"/>
              <a:t>Working for a non-profit organization, I’m tasked with utilizing my skills as a data analyst, data scientist, researcher and a trainee. I’m trained on the job to learn and employ machine learning to help </a:t>
            </a:r>
            <a:r>
              <a:rPr lang="en-US" dirty="0" err="1"/>
              <a:t>ClimateWins</a:t>
            </a:r>
            <a:r>
              <a:rPr lang="en-US" dirty="0"/>
              <a:t> achieve its goal of understanding weather and its effects in Europe.</a:t>
            </a:r>
          </a:p>
          <a:p>
            <a:r>
              <a:rPr lang="en-US" u="sng" dirty="0"/>
              <a:t>Data Source</a:t>
            </a:r>
            <a:r>
              <a:rPr lang="en-US" dirty="0"/>
              <a:t>:</a:t>
            </a:r>
          </a:p>
          <a:p>
            <a:pPr marL="971550" lvl="2" indent="-285750"/>
            <a:r>
              <a:rPr lang="en-US" dirty="0">
                <a:solidFill>
                  <a:srgbClr val="0070C0"/>
                </a:solidFill>
                <a:hlinkClick r:id="rId5">
                  <a:extLst>
                    <a:ext uri="{A12FA001-AC4F-418D-AE19-62706E023703}">
                      <ahyp:hlinkClr xmlns:ahyp="http://schemas.microsoft.com/office/drawing/2018/hyperlinkcolor" val="tx"/>
                    </a:ext>
                  </a:extLst>
                </a:hlinkClick>
              </a:rPr>
              <a:t>European Climate Assessment &amp; Data Set project</a:t>
            </a:r>
            <a:endParaRPr lang="en-US" dirty="0">
              <a:solidFill>
                <a:srgbClr val="0070C0"/>
              </a:solidFill>
            </a:endParaRPr>
          </a:p>
          <a:p>
            <a:pPr marL="971550" lvl="1" indent="-285750"/>
            <a:r>
              <a:rPr lang="en-US" sz="1400" dirty="0">
                <a:solidFill>
                  <a:srgbClr val="0070C0"/>
                </a:solidFill>
                <a:hlinkClick r:id="rId6">
                  <a:extLst>
                    <a:ext uri="{A12FA001-AC4F-418D-AE19-62706E023703}">
                      <ahyp:hlinkClr xmlns:ahyp="http://schemas.microsoft.com/office/drawing/2018/hyperlinkcolor" val="tx"/>
                    </a:ext>
                  </a:extLst>
                </a:hlinkClick>
              </a:rPr>
              <a:t>The National Oceanic and Atmospheric Administration (NOAA) </a:t>
            </a:r>
            <a:endParaRPr lang="en-US" sz="1400" dirty="0">
              <a:solidFill>
                <a:srgbClr val="0070C0"/>
              </a:solidFill>
            </a:endParaRPr>
          </a:p>
          <a:p>
            <a:pPr marL="971550" lvl="1" indent="-285750"/>
            <a:r>
              <a:rPr lang="en-US" sz="1400" dirty="0">
                <a:solidFill>
                  <a:srgbClr val="0070C0"/>
                </a:solidFill>
                <a:hlinkClick r:id="rId7">
                  <a:extLst>
                    <a:ext uri="{A12FA001-AC4F-418D-AE19-62706E023703}">
                      <ahyp:hlinkClr xmlns:ahyp="http://schemas.microsoft.com/office/drawing/2018/hyperlinkcolor" val="tx"/>
                    </a:ext>
                  </a:extLst>
                </a:hlinkClick>
              </a:rPr>
              <a:t>The Japan Meteorological Agency (JMA)</a:t>
            </a:r>
            <a:endParaRPr lang="en-US" sz="1400" dirty="0">
              <a:solidFill>
                <a:srgbClr val="0070C0"/>
              </a:solidFill>
            </a:endParaRPr>
          </a:p>
        </p:txBody>
      </p:sp>
      <p:pic>
        <p:nvPicPr>
          <p:cNvPr id="15" name="Picture 14" descr="A screenshot of a computer&#10;&#10;AI-generated content may be incorrect.">
            <a:extLst>
              <a:ext uri="{FF2B5EF4-FFF2-40B4-BE49-F238E27FC236}">
                <a16:creationId xmlns:a16="http://schemas.microsoft.com/office/drawing/2014/main" id="{FD6E03C8-BFC2-62F9-D4A2-F28DF57683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7536" y="786384"/>
            <a:ext cx="4120138" cy="1600424"/>
          </a:xfrm>
          <a:prstGeom prst="flowChartAlternateProcess">
            <a:avLst/>
          </a:prstGeom>
        </p:spPr>
      </p:pic>
      <p:pic>
        <p:nvPicPr>
          <p:cNvPr id="17" name="Picture 16" descr="A screenshot of a computer&#10;&#10;AI-generated content may be incorrect.">
            <a:extLst>
              <a:ext uri="{FF2B5EF4-FFF2-40B4-BE49-F238E27FC236}">
                <a16:creationId xmlns:a16="http://schemas.microsoft.com/office/drawing/2014/main" id="{E32CD986-0524-1856-9FCF-99F33C526C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7534" y="2523752"/>
            <a:ext cx="4120139" cy="1799056"/>
          </a:xfrm>
          <a:prstGeom prst="flowChartAlternateProcess">
            <a:avLst/>
          </a:prstGeom>
        </p:spPr>
      </p:pic>
      <p:pic>
        <p:nvPicPr>
          <p:cNvPr id="19" name="Picture 18" descr="A close up of a planet&#10;&#10;AI-generated content may be incorrect.">
            <a:extLst>
              <a:ext uri="{FF2B5EF4-FFF2-40B4-BE49-F238E27FC236}">
                <a16:creationId xmlns:a16="http://schemas.microsoft.com/office/drawing/2014/main" id="{0141CCB6-E2F8-11AE-7BE3-E30E07A3E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16520" y="4459752"/>
            <a:ext cx="4121154" cy="1478932"/>
          </a:xfrm>
          <a:prstGeom prst="flowChartAlternateProcess">
            <a:avLst/>
          </a:prstGeom>
        </p:spPr>
      </p:pic>
      <p:pic>
        <p:nvPicPr>
          <p:cNvPr id="20" name="Picture 19">
            <a:hlinkClick r:id="rId11" action="ppaction://hlinksldjump"/>
            <a:extLst>
              <a:ext uri="{FF2B5EF4-FFF2-40B4-BE49-F238E27FC236}">
                <a16:creationId xmlns:a16="http://schemas.microsoft.com/office/drawing/2014/main" id="{411DDFD8-2C14-0EDB-7858-7C5FF1B46B71}"/>
              </a:ext>
            </a:extLst>
          </p:cNvPr>
          <p:cNvPicPr>
            <a:picLocks noChangeAspect="1"/>
          </p:cNvPicPr>
          <p:nvPr/>
        </p:nvPicPr>
        <p:blipFill>
          <a:blip r:embed="rId12"/>
          <a:stretch>
            <a:fillRect/>
          </a:stretch>
        </p:blipFill>
        <p:spPr>
          <a:xfrm>
            <a:off x="0" y="6534884"/>
            <a:ext cx="1469263" cy="323116"/>
          </a:xfrm>
          <a:prstGeom prst="rect">
            <a:avLst/>
          </a:prstGeom>
        </p:spPr>
      </p:pic>
    </p:spTree>
    <p:extLst>
      <p:ext uri="{BB962C8B-B14F-4D97-AF65-F5344CB8AC3E}">
        <p14:creationId xmlns:p14="http://schemas.microsoft.com/office/powerpoint/2010/main" val="245129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56E8C-0DCB-B3C7-8DB1-7445A640073D}"/>
              </a:ext>
            </a:extLst>
          </p:cNvPr>
          <p:cNvPicPr>
            <a:picLocks noGrp="1" noRot="1" noChangeAspect="1" noMove="1" noResize="1" noEditPoints="1" noAdjustHandles="1" noChangeArrowheads="1" noChangeShapeType="1" noCrop="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B4FDE0BF-AD7C-E218-1C5B-C1F4DFE6298F}"/>
              </a:ext>
            </a:extLst>
          </p:cNvPr>
          <p:cNvSpPr>
            <a:spLocks noGrp="1"/>
          </p:cNvSpPr>
          <p:nvPr>
            <p:ph type="title"/>
          </p:nvPr>
        </p:nvSpPr>
        <p:spPr/>
        <p:txBody>
          <a:bodyPr>
            <a:normAutofit/>
          </a:bodyPr>
          <a:lstStyle/>
          <a:p>
            <a:r>
              <a:rPr lang="en-US" sz="4000" b="1" u="sng" dirty="0"/>
              <a:t>Thought Experiments</a:t>
            </a:r>
            <a:endParaRPr lang="en-US" sz="4000" dirty="0"/>
          </a:p>
        </p:txBody>
      </p:sp>
      <p:sp>
        <p:nvSpPr>
          <p:cNvPr id="3" name="Content Placeholder 2">
            <a:extLst>
              <a:ext uri="{FF2B5EF4-FFF2-40B4-BE49-F238E27FC236}">
                <a16:creationId xmlns:a16="http://schemas.microsoft.com/office/drawing/2014/main" id="{A8674862-113B-9F7F-E8A3-BB06B1857A29}"/>
              </a:ext>
            </a:extLst>
          </p:cNvPr>
          <p:cNvSpPr>
            <a:spLocks noGrp="1"/>
          </p:cNvSpPr>
          <p:nvPr>
            <p:ph idx="1"/>
          </p:nvPr>
        </p:nvSpPr>
        <p:spPr/>
        <p:txBody>
          <a:bodyPr>
            <a:normAutofit/>
          </a:bodyPr>
          <a:lstStyle/>
          <a:p>
            <a:pPr marL="342900" indent="-342900">
              <a:buFont typeface="+mj-lt"/>
              <a:buAutoNum type="arabicPeriod"/>
            </a:pPr>
            <a:r>
              <a:rPr lang="en-US" sz="2100" b="1" dirty="0"/>
              <a:t>Can machine learning use historical weather data to predict weather trends for the following year(s)?</a:t>
            </a:r>
          </a:p>
          <a:p>
            <a:pPr marL="342900" indent="-342900">
              <a:buFont typeface="+mj-lt"/>
              <a:buAutoNum type="arabicPeriod" startAt="2"/>
            </a:pPr>
            <a:r>
              <a:rPr lang="en-US" sz="2100" b="1" dirty="0"/>
              <a:t>Can machine learning predict the amount of rain or snow that will accumulate based on cloud coverage, precipitation, and snow accumulation from prior seasons?</a:t>
            </a:r>
          </a:p>
          <a:p>
            <a:pPr marL="342900" indent="-342900">
              <a:buFont typeface="+mj-lt"/>
              <a:buAutoNum type="arabicPeriod" startAt="3"/>
            </a:pPr>
            <a:r>
              <a:rPr lang="en-US" sz="2100" b="1" dirty="0"/>
              <a:t>Can machine learning more accurately predict the improvement or decline of global warming?</a:t>
            </a:r>
          </a:p>
        </p:txBody>
      </p:sp>
      <p:pic>
        <p:nvPicPr>
          <p:cNvPr id="4" name="Picture 3">
            <a:hlinkClick r:id="rId4" action="ppaction://hlinksldjump"/>
            <a:extLst>
              <a:ext uri="{FF2B5EF4-FFF2-40B4-BE49-F238E27FC236}">
                <a16:creationId xmlns:a16="http://schemas.microsoft.com/office/drawing/2014/main" id="{F67B47F3-BEE6-E614-356B-BE477873EF78}"/>
              </a:ext>
            </a:extLst>
          </p:cNvPr>
          <p:cNvPicPr>
            <a:picLocks noChangeAspect="1"/>
          </p:cNvPicPr>
          <p:nvPr/>
        </p:nvPicPr>
        <p:blipFill>
          <a:blip r:embed="rId5"/>
          <a:stretch>
            <a:fillRect/>
          </a:stretch>
        </p:blipFill>
        <p:spPr>
          <a:xfrm>
            <a:off x="0" y="6534884"/>
            <a:ext cx="1469263" cy="323116"/>
          </a:xfrm>
          <a:prstGeom prst="rect">
            <a:avLst/>
          </a:prstGeom>
        </p:spPr>
      </p:pic>
    </p:spTree>
    <p:extLst>
      <p:ext uri="{BB962C8B-B14F-4D97-AF65-F5344CB8AC3E}">
        <p14:creationId xmlns:p14="http://schemas.microsoft.com/office/powerpoint/2010/main" val="77569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04927-E900-D567-FDE7-28185FEB8620}"/>
            </a:ext>
          </a:extLst>
        </p:cNvPr>
        <p:cNvGrpSpPr/>
        <p:nvPr/>
      </p:nvGrpSpPr>
      <p:grpSpPr>
        <a:xfrm>
          <a:off x="0" y="0"/>
          <a:ext cx="0" cy="0"/>
          <a:chOff x="0" y="0"/>
          <a:chExt cx="0" cy="0"/>
        </a:xfrm>
      </p:grpSpPr>
      <p:pic>
        <p:nvPicPr>
          <p:cNvPr id="21" name="Content Placeholder 4" descr="Lightning striking lightening in the desert&#10;&#10;AI-generated content may be incorrect.">
            <a:extLst>
              <a:ext uri="{FF2B5EF4-FFF2-40B4-BE49-F238E27FC236}">
                <a16:creationId xmlns:a16="http://schemas.microsoft.com/office/drawing/2014/main" id="{2C3A44D1-6B6B-75F3-425E-F79E52A092ED}"/>
              </a:ext>
            </a:extLst>
          </p:cNvPr>
          <p:cNvPicPr>
            <a:picLocks noGrp="1" noRot="1" noChangeAspect="1" noMove="1" noResize="1" noEditPoints="1" noAdjustHandles="1" noChangeArrowheads="1" noChangeShapeType="1" noCrop="1"/>
          </p:cNvPicPr>
          <p:nvPr/>
        </p:nvPicPr>
        <p:blipFill>
          <a:blip r:embed="rId3">
            <a:alphaModFix amt="7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softEdge rad="0"/>
          </a:effectLst>
        </p:spPr>
      </p:pic>
      <p:sp>
        <p:nvSpPr>
          <p:cNvPr id="2" name="Title 1">
            <a:extLst>
              <a:ext uri="{FF2B5EF4-FFF2-40B4-BE49-F238E27FC236}">
                <a16:creationId xmlns:a16="http://schemas.microsoft.com/office/drawing/2014/main" id="{066E1E26-C3A9-90D1-ED8F-BA10BAD789A2}"/>
              </a:ext>
            </a:extLst>
          </p:cNvPr>
          <p:cNvSpPr>
            <a:spLocks noGrp="1"/>
          </p:cNvSpPr>
          <p:nvPr>
            <p:ph type="title"/>
          </p:nvPr>
        </p:nvSpPr>
        <p:spPr/>
        <p:txBody>
          <a:bodyPr>
            <a:noAutofit/>
          </a:bodyPr>
          <a:lstStyle/>
          <a:p>
            <a:r>
              <a:rPr lang="en-US" sz="4000" b="1" u="sng" dirty="0"/>
              <a:t>Algorithms Explored</a:t>
            </a:r>
          </a:p>
        </p:txBody>
      </p:sp>
      <p:sp>
        <p:nvSpPr>
          <p:cNvPr id="3" name="Content Placeholder 2">
            <a:extLst>
              <a:ext uri="{FF2B5EF4-FFF2-40B4-BE49-F238E27FC236}">
                <a16:creationId xmlns:a16="http://schemas.microsoft.com/office/drawing/2014/main" id="{53566720-D342-581F-8206-DDD064030FC2}"/>
              </a:ext>
            </a:extLst>
          </p:cNvPr>
          <p:cNvSpPr>
            <a:spLocks noGrp="1"/>
          </p:cNvSpPr>
          <p:nvPr>
            <p:ph sz="quarter" idx="14"/>
          </p:nvPr>
        </p:nvSpPr>
        <p:spPr>
          <a:xfrm>
            <a:off x="429768" y="1380743"/>
            <a:ext cx="7131238" cy="5305191"/>
          </a:xfrm>
        </p:spPr>
        <p:txBody>
          <a:bodyPr>
            <a:normAutofit fontScale="85000" lnSpcReduction="10000"/>
          </a:bodyPr>
          <a:lstStyle/>
          <a:p>
            <a:pPr marL="228600" lvl="1" indent="0">
              <a:buNone/>
            </a:pPr>
            <a:r>
              <a:rPr lang="en-US" sz="1700" b="1" dirty="0"/>
              <a:t>Optimal Algorithms:</a:t>
            </a:r>
          </a:p>
          <a:p>
            <a:pPr lvl="1"/>
            <a:r>
              <a:rPr lang="en-US" sz="1700" u="sng" dirty="0"/>
              <a:t>Gradient Descent</a:t>
            </a:r>
          </a:p>
          <a:p>
            <a:pPr lvl="2"/>
            <a:r>
              <a:rPr lang="en-US" sz="1500" dirty="0"/>
              <a:t>A simple way tot find a local minimum for linear and nonlinear cases.</a:t>
            </a:r>
          </a:p>
          <a:p>
            <a:pPr marL="228600" lvl="1" indent="0">
              <a:buNone/>
            </a:pPr>
            <a:r>
              <a:rPr lang="en-US" sz="1700" b="1" dirty="0"/>
              <a:t>Supervised Learning:</a:t>
            </a:r>
          </a:p>
          <a:p>
            <a:pPr lvl="1"/>
            <a:r>
              <a:rPr lang="en-US" sz="1700" u="sng" dirty="0"/>
              <a:t>K-Nearest Neighbor with Confusion Matrix</a:t>
            </a:r>
          </a:p>
          <a:p>
            <a:pPr lvl="2"/>
            <a:r>
              <a:rPr lang="en-US" sz="1500" dirty="0"/>
              <a:t>An instance-based algorithm used for classification and regression.</a:t>
            </a:r>
          </a:p>
          <a:p>
            <a:pPr lvl="1"/>
            <a:r>
              <a:rPr lang="en-US" sz="1700" u="sng" dirty="0"/>
              <a:t>Decision Tree</a:t>
            </a:r>
          </a:p>
          <a:p>
            <a:pPr lvl="2"/>
            <a:r>
              <a:rPr lang="en-US" sz="1500" dirty="0"/>
              <a:t>Classification-based algorithm where each decision narrows down a solution.</a:t>
            </a:r>
          </a:p>
          <a:p>
            <a:pPr lvl="1"/>
            <a:r>
              <a:rPr lang="en-US" sz="1700" u="sng" dirty="0"/>
              <a:t>Artificial Neural Networks (ANN)</a:t>
            </a:r>
          </a:p>
          <a:p>
            <a:pPr lvl="2"/>
            <a:r>
              <a:rPr lang="en-US" sz="1500" dirty="0"/>
              <a:t>Supervised learning that acts as unsupervised learning, this algorithm takes data and uses hidden layers to determine the output. This algorithm can determine patterns, classify data and predict outcomes.</a:t>
            </a:r>
          </a:p>
          <a:p>
            <a:pPr marL="228600" lvl="1" indent="0">
              <a:buNone/>
            </a:pPr>
            <a:r>
              <a:rPr lang="en-US" sz="1700" b="1" dirty="0"/>
              <a:t>Unsupervised Learning:</a:t>
            </a:r>
          </a:p>
          <a:p>
            <a:pPr lvl="1"/>
            <a:r>
              <a:rPr lang="en-US" u="sng" dirty="0"/>
              <a:t>Dendrograms</a:t>
            </a:r>
          </a:p>
          <a:p>
            <a:pPr lvl="2"/>
            <a:r>
              <a:rPr lang="en-US" sz="1300" dirty="0"/>
              <a:t>A type of agglomerative clustering used to visualize hierarchical relationships with data points or clusters.</a:t>
            </a:r>
          </a:p>
          <a:p>
            <a:pPr lvl="1"/>
            <a:r>
              <a:rPr lang="en-US" u="sng" dirty="0"/>
              <a:t>Principal Component Analysis (PCA)</a:t>
            </a:r>
          </a:p>
          <a:p>
            <a:pPr lvl="2"/>
            <a:r>
              <a:rPr lang="en-US" sz="1300" dirty="0"/>
              <a:t>Finds linear representation in data sets by looking at variances and turning the data into linear vectors.</a:t>
            </a:r>
          </a:p>
        </p:txBody>
      </p:sp>
      <p:pic>
        <p:nvPicPr>
          <p:cNvPr id="4" name="Picture 3">
            <a:hlinkClick r:id="rId5" action="ppaction://hlinksldjump"/>
            <a:extLst>
              <a:ext uri="{FF2B5EF4-FFF2-40B4-BE49-F238E27FC236}">
                <a16:creationId xmlns:a16="http://schemas.microsoft.com/office/drawing/2014/main" id="{5F02FFBD-B7BB-7060-6DAC-47B154B755F0}"/>
              </a:ext>
            </a:extLst>
          </p:cNvPr>
          <p:cNvPicPr>
            <a:picLocks noChangeAspect="1"/>
          </p:cNvPicPr>
          <p:nvPr/>
        </p:nvPicPr>
        <p:blipFill>
          <a:blip r:embed="rId6"/>
          <a:stretch>
            <a:fillRect/>
          </a:stretch>
        </p:blipFill>
        <p:spPr>
          <a:xfrm>
            <a:off x="0" y="6534884"/>
            <a:ext cx="1469263" cy="323116"/>
          </a:xfrm>
          <a:prstGeom prst="rect">
            <a:avLst/>
          </a:prstGeom>
        </p:spPr>
      </p:pic>
      <p:pic>
        <p:nvPicPr>
          <p:cNvPr id="16" name="Picture 15" descr="A diagram of a city&#10;&#10;AI-generated content may be incorrect.">
            <a:extLst>
              <a:ext uri="{FF2B5EF4-FFF2-40B4-BE49-F238E27FC236}">
                <a16:creationId xmlns:a16="http://schemas.microsoft.com/office/drawing/2014/main" id="{61F9D571-0D78-BCDF-056F-FFA982873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8625" y="2438082"/>
            <a:ext cx="2584972" cy="1771554"/>
          </a:xfrm>
          <a:prstGeom prst="roundRect">
            <a:avLst/>
          </a:prstGeom>
        </p:spPr>
      </p:pic>
      <p:pic>
        <p:nvPicPr>
          <p:cNvPr id="10" name="Picture 9" descr="A graph showing a graph of colored dots&#10;&#10;AI-generated content may be incorrect.">
            <a:extLst>
              <a:ext uri="{FF2B5EF4-FFF2-40B4-BE49-F238E27FC236}">
                <a16:creationId xmlns:a16="http://schemas.microsoft.com/office/drawing/2014/main" id="{A0DCF2A6-D61D-0A70-BFBC-166851470E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0601" y="4421113"/>
            <a:ext cx="2692301" cy="2010191"/>
          </a:xfrm>
          <a:prstGeom prst="roundRect">
            <a:avLst/>
          </a:prstGeom>
        </p:spPr>
      </p:pic>
      <p:pic>
        <p:nvPicPr>
          <p:cNvPr id="6" name="Picture 5" descr="A diagram of a graph&#10;&#10;AI-generated content may be incorrect.">
            <a:extLst>
              <a:ext uri="{FF2B5EF4-FFF2-40B4-BE49-F238E27FC236}">
                <a16:creationId xmlns:a16="http://schemas.microsoft.com/office/drawing/2014/main" id="{9C211D75-B848-1661-A5CD-BB8A68E8C0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1111" y="320040"/>
            <a:ext cx="2241121" cy="1878815"/>
          </a:xfrm>
          <a:prstGeom prst="roundRect">
            <a:avLst/>
          </a:prstGeom>
        </p:spPr>
      </p:pic>
      <p:pic>
        <p:nvPicPr>
          <p:cNvPr id="8" name="Picture 7" descr="A screenshot of a graph&#10;&#10;AI-generated content may be incorrect.">
            <a:extLst>
              <a:ext uri="{FF2B5EF4-FFF2-40B4-BE49-F238E27FC236}">
                <a16:creationId xmlns:a16="http://schemas.microsoft.com/office/drawing/2014/main" id="{E6324A8A-4732-90CC-6E5C-8742A39BC0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0743" y="324129"/>
            <a:ext cx="1886386" cy="1886386"/>
          </a:xfrm>
          <a:prstGeom prst="roundRect">
            <a:avLst/>
          </a:prstGeom>
        </p:spPr>
      </p:pic>
    </p:spTree>
    <p:extLst>
      <p:ext uri="{BB962C8B-B14F-4D97-AF65-F5344CB8AC3E}">
        <p14:creationId xmlns:p14="http://schemas.microsoft.com/office/powerpoint/2010/main" val="350489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426FB-79FB-CB0F-3838-2CBC2B1EB6E7}"/>
            </a:ext>
          </a:extLst>
        </p:cNvPr>
        <p:cNvGrpSpPr/>
        <p:nvPr/>
      </p:nvGrpSpPr>
      <p:grpSpPr>
        <a:xfrm>
          <a:off x="0" y="0"/>
          <a:ext cx="0" cy="0"/>
          <a:chOff x="0" y="0"/>
          <a:chExt cx="0" cy="0"/>
        </a:xfrm>
      </p:grpSpPr>
      <p:pic>
        <p:nvPicPr>
          <p:cNvPr id="21" name="Content Placeholder 4" descr="Lightning striking lightening in the desert&#10;&#10;AI-generated content may be incorrect.">
            <a:extLst>
              <a:ext uri="{FF2B5EF4-FFF2-40B4-BE49-F238E27FC236}">
                <a16:creationId xmlns:a16="http://schemas.microsoft.com/office/drawing/2014/main" id="{97D09E52-A621-E7FC-A9E5-E4C55F81E1D3}"/>
              </a:ext>
            </a:extLst>
          </p:cNvPr>
          <p:cNvPicPr>
            <a:picLocks noGrp="1" noRot="1" noChangeAspect="1" noMove="1" noResize="1" noEditPoints="1" noAdjustHandles="1" noChangeArrowheads="1" noChangeShapeType="1" noCrop="1"/>
          </p:cNvPicPr>
          <p:nvPr/>
        </p:nvPicPr>
        <p:blipFill>
          <a:blip r:embed="rId3">
            <a:alphaModFix amt="7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softEdge rad="0"/>
          </a:effectLst>
        </p:spPr>
      </p:pic>
      <p:sp>
        <p:nvSpPr>
          <p:cNvPr id="2" name="Title 1">
            <a:extLst>
              <a:ext uri="{FF2B5EF4-FFF2-40B4-BE49-F238E27FC236}">
                <a16:creationId xmlns:a16="http://schemas.microsoft.com/office/drawing/2014/main" id="{F778A563-FC91-3C69-198D-4BB262E9C011}"/>
              </a:ext>
            </a:extLst>
          </p:cNvPr>
          <p:cNvSpPr>
            <a:spLocks noGrp="1"/>
          </p:cNvSpPr>
          <p:nvPr>
            <p:ph type="title"/>
          </p:nvPr>
        </p:nvSpPr>
        <p:spPr/>
        <p:txBody>
          <a:bodyPr>
            <a:noAutofit/>
          </a:bodyPr>
          <a:lstStyle/>
          <a:p>
            <a:r>
              <a:rPr lang="en-US" sz="4000" b="1" u="sng" dirty="0"/>
              <a:t>Algorithms Explored</a:t>
            </a:r>
          </a:p>
        </p:txBody>
      </p:sp>
      <p:sp>
        <p:nvSpPr>
          <p:cNvPr id="3" name="Content Placeholder 2">
            <a:extLst>
              <a:ext uri="{FF2B5EF4-FFF2-40B4-BE49-F238E27FC236}">
                <a16:creationId xmlns:a16="http://schemas.microsoft.com/office/drawing/2014/main" id="{EBC871ED-E73D-28F4-FD8E-9773DEAF82A1}"/>
              </a:ext>
            </a:extLst>
          </p:cNvPr>
          <p:cNvSpPr>
            <a:spLocks noGrp="1"/>
          </p:cNvSpPr>
          <p:nvPr>
            <p:ph sz="quarter" idx="14"/>
          </p:nvPr>
        </p:nvSpPr>
        <p:spPr>
          <a:xfrm>
            <a:off x="429768" y="1380743"/>
            <a:ext cx="7131238" cy="5305191"/>
          </a:xfrm>
        </p:spPr>
        <p:txBody>
          <a:bodyPr>
            <a:normAutofit fontScale="92500" lnSpcReduction="10000"/>
          </a:bodyPr>
          <a:lstStyle/>
          <a:p>
            <a:pPr marL="228600" lvl="1" indent="0">
              <a:buNone/>
            </a:pPr>
            <a:r>
              <a:rPr lang="en-US" sz="1700" b="1" dirty="0"/>
              <a:t>Deep Learning: </a:t>
            </a:r>
          </a:p>
          <a:p>
            <a:pPr lvl="1"/>
            <a:r>
              <a:rPr lang="en-US" u="sng" dirty="0"/>
              <a:t>Convolution Neural Networks (CNN)</a:t>
            </a:r>
          </a:p>
          <a:p>
            <a:pPr lvl="2"/>
            <a:r>
              <a:rPr lang="en-US" sz="1300" dirty="0"/>
              <a:t>These models work well with images or numerical data, having hidden layers that can assess the data and become more complex as they communicate.</a:t>
            </a:r>
          </a:p>
          <a:p>
            <a:pPr lvl="1"/>
            <a:r>
              <a:rPr lang="en-US" u="sng" dirty="0"/>
              <a:t>Recurrent Neural Networks (RNN) with Long Short-Term Memory (LSTM)</a:t>
            </a:r>
          </a:p>
          <a:p>
            <a:pPr lvl="2"/>
            <a:r>
              <a:rPr lang="en-US" dirty="0"/>
              <a:t>A model that works well with text and speech it also contains a type of internal memory to feed its flow from input, hidden layer and output. LSTM are improved RNN that forgets unimportant data before continuing to process further.</a:t>
            </a:r>
          </a:p>
          <a:p>
            <a:pPr lvl="1"/>
            <a:r>
              <a:rPr lang="en-US" u="sng" dirty="0"/>
              <a:t>Random Forest</a:t>
            </a:r>
          </a:p>
          <a:p>
            <a:pPr lvl="2"/>
            <a:r>
              <a:rPr lang="en-US" dirty="0"/>
              <a:t>A collection of decision trees, this model trains many models simultaneously to solve a singular problem.</a:t>
            </a:r>
          </a:p>
          <a:p>
            <a:pPr lvl="1"/>
            <a:r>
              <a:rPr lang="en-US" u="sng" dirty="0"/>
              <a:t>Hyperparameters and Tuning models</a:t>
            </a:r>
          </a:p>
          <a:p>
            <a:pPr lvl="2"/>
            <a:r>
              <a:rPr lang="en-US" dirty="0"/>
              <a:t>Hyperparameters are the control of the overall machine learning models. Tuning models such as grid search, random search and Bayesian optimization allow for fine tuning of algorithms such as RNN and Random Forests.</a:t>
            </a:r>
          </a:p>
          <a:p>
            <a:pPr lvl="1"/>
            <a:r>
              <a:rPr lang="en-US" u="sng" dirty="0"/>
              <a:t>Generative Adversarial Network (GAN)</a:t>
            </a:r>
          </a:p>
          <a:p>
            <a:pPr lvl="2"/>
            <a:r>
              <a:rPr lang="en-US" dirty="0"/>
              <a:t>Using generators and discriminators, this visual machine learning algorithm tried to determine real from artificial data.</a:t>
            </a:r>
          </a:p>
          <a:p>
            <a:pPr lvl="2"/>
            <a:endParaRPr lang="en-US" dirty="0"/>
          </a:p>
        </p:txBody>
      </p:sp>
      <p:pic>
        <p:nvPicPr>
          <p:cNvPr id="4" name="Picture 3">
            <a:hlinkClick r:id="rId5" action="ppaction://hlinksldjump"/>
            <a:extLst>
              <a:ext uri="{FF2B5EF4-FFF2-40B4-BE49-F238E27FC236}">
                <a16:creationId xmlns:a16="http://schemas.microsoft.com/office/drawing/2014/main" id="{2F9FD7B6-DB50-4C7C-90E4-20164E84C294}"/>
              </a:ext>
            </a:extLst>
          </p:cNvPr>
          <p:cNvPicPr>
            <a:picLocks noChangeAspect="1"/>
          </p:cNvPicPr>
          <p:nvPr/>
        </p:nvPicPr>
        <p:blipFill>
          <a:blip r:embed="rId6"/>
          <a:stretch>
            <a:fillRect/>
          </a:stretch>
        </p:blipFill>
        <p:spPr>
          <a:xfrm>
            <a:off x="0" y="6534884"/>
            <a:ext cx="1469263" cy="323116"/>
          </a:xfrm>
          <a:prstGeom prst="rect">
            <a:avLst/>
          </a:prstGeom>
        </p:spPr>
      </p:pic>
      <p:pic>
        <p:nvPicPr>
          <p:cNvPr id="12" name="Picture 11" descr="A diagram of a person's face&#10;&#10;AI-generated content may be incorrect.">
            <a:extLst>
              <a:ext uri="{FF2B5EF4-FFF2-40B4-BE49-F238E27FC236}">
                <a16:creationId xmlns:a16="http://schemas.microsoft.com/office/drawing/2014/main" id="{3D78D014-91EA-5510-2E6D-4D61849AE0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6358" y="4645740"/>
            <a:ext cx="3060291" cy="2040194"/>
          </a:xfrm>
          <a:prstGeom prst="roundRect">
            <a:avLst/>
          </a:prstGeom>
        </p:spPr>
      </p:pic>
      <p:pic>
        <p:nvPicPr>
          <p:cNvPr id="6" name="Picture 5" descr="A diagram of a network&#10;&#10;AI-generated content may be incorrect.">
            <a:extLst>
              <a:ext uri="{FF2B5EF4-FFF2-40B4-BE49-F238E27FC236}">
                <a16:creationId xmlns:a16="http://schemas.microsoft.com/office/drawing/2014/main" id="{38EDDBA7-B0F7-5D8F-7B86-F7E1150C59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5891" y="247503"/>
            <a:ext cx="4201226" cy="1877423"/>
          </a:xfrm>
          <a:prstGeom prst="roundRect">
            <a:avLst/>
          </a:prstGeom>
        </p:spPr>
      </p:pic>
      <p:pic>
        <p:nvPicPr>
          <p:cNvPr id="8" name="Picture 7" descr="A diagram of a network&#10;&#10;AI-generated content may be incorrect.">
            <a:extLst>
              <a:ext uri="{FF2B5EF4-FFF2-40B4-BE49-F238E27FC236}">
                <a16:creationId xmlns:a16="http://schemas.microsoft.com/office/drawing/2014/main" id="{FB961F7D-1903-4C24-CF92-BD840EE3FD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2015" y="2267025"/>
            <a:ext cx="4348976" cy="2236616"/>
          </a:xfrm>
          <a:prstGeom prst="roundRect">
            <a:avLst/>
          </a:prstGeom>
        </p:spPr>
      </p:pic>
    </p:spTree>
    <p:extLst>
      <p:ext uri="{BB962C8B-B14F-4D97-AF65-F5344CB8AC3E}">
        <p14:creationId xmlns:p14="http://schemas.microsoft.com/office/powerpoint/2010/main" val="231595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58EADF0-87D8-6E35-82A9-A716A6DBD0EA}"/>
              </a:ext>
            </a:extLst>
          </p:cNvPr>
          <p:cNvPicPr>
            <a:picLocks noGrp="1" noRot="1" noChangeAspect="1" noMove="1" noResize="1" noEditPoints="1" noAdjustHandles="1" noChangeArrowheads="1" noChangeShapeType="1" noCrop="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1EE869B7-93A2-46FD-B91E-4035C6B21591}"/>
              </a:ext>
            </a:extLst>
          </p:cNvPr>
          <p:cNvSpPr>
            <a:spLocks noGrp="1"/>
          </p:cNvSpPr>
          <p:nvPr>
            <p:ph type="title"/>
          </p:nvPr>
        </p:nvSpPr>
        <p:spPr/>
        <p:txBody>
          <a:bodyPr>
            <a:noAutofit/>
          </a:bodyPr>
          <a:lstStyle/>
          <a:p>
            <a:r>
              <a:rPr lang="en-US" sz="4000" b="1" u="sng"/>
              <a:t>Machine Learning Most Applicable</a:t>
            </a:r>
            <a:endParaRPr lang="en-US" sz="4000" b="1" u="sng" dirty="0"/>
          </a:p>
        </p:txBody>
      </p:sp>
      <p:sp>
        <p:nvSpPr>
          <p:cNvPr id="3" name="Content Placeholder 2">
            <a:extLst>
              <a:ext uri="{FF2B5EF4-FFF2-40B4-BE49-F238E27FC236}">
                <a16:creationId xmlns:a16="http://schemas.microsoft.com/office/drawing/2014/main" id="{35B2E94B-EB62-AC01-B6ED-64D91A13F136}"/>
              </a:ext>
            </a:extLst>
          </p:cNvPr>
          <p:cNvSpPr>
            <a:spLocks noGrp="1"/>
          </p:cNvSpPr>
          <p:nvPr>
            <p:ph sz="quarter" idx="14"/>
          </p:nvPr>
        </p:nvSpPr>
        <p:spPr/>
        <p:txBody>
          <a:bodyPr>
            <a:normAutofit/>
          </a:bodyPr>
          <a:lstStyle/>
          <a:p>
            <a:r>
              <a:rPr lang="en-US" dirty="0" err="1"/>
              <a:t>ClimateWins</a:t>
            </a:r>
            <a:r>
              <a:rPr lang="en-US" dirty="0"/>
              <a:t>’ goal is to predict the consequences of climate change in Europe. </a:t>
            </a:r>
          </a:p>
          <a:p>
            <a:pPr lvl="1"/>
            <a:r>
              <a:rPr lang="en-US" u="sng" dirty="0"/>
              <a:t>Options most likely to achieve this goal</a:t>
            </a:r>
            <a:r>
              <a:rPr lang="en-US" dirty="0"/>
              <a:t>:</a:t>
            </a:r>
          </a:p>
          <a:p>
            <a:pPr lvl="2"/>
            <a:r>
              <a:rPr lang="en-US" dirty="0"/>
              <a:t>K-Nearest Neighbor (KNN)</a:t>
            </a:r>
          </a:p>
          <a:p>
            <a:pPr lvl="2"/>
            <a:r>
              <a:rPr lang="en-US" dirty="0"/>
              <a:t>Artificial Neural Networks (ANN)</a:t>
            </a:r>
          </a:p>
          <a:p>
            <a:pPr lvl="2"/>
            <a:r>
              <a:rPr lang="en-US" dirty="0"/>
              <a:t>Convolution Neural Networks (CNN)</a:t>
            </a:r>
          </a:p>
          <a:p>
            <a:pPr lvl="2"/>
            <a:r>
              <a:rPr lang="en-US" dirty="0"/>
              <a:t>Generative Adversarial Networks (GAN)</a:t>
            </a:r>
          </a:p>
          <a:p>
            <a:pPr marL="342900" indent="-342900">
              <a:buFont typeface="+mj-lt"/>
              <a:buAutoNum type="arabicPeriod"/>
            </a:pPr>
            <a:r>
              <a:rPr lang="en-US" b="1" dirty="0"/>
              <a:t>K- Nearest Neighbor with Confusion Matrix</a:t>
            </a:r>
          </a:p>
          <a:p>
            <a:pPr lvl="1"/>
            <a:r>
              <a:rPr lang="en-US" dirty="0"/>
              <a:t>Adjusting the number of neighbors</a:t>
            </a:r>
          </a:p>
          <a:p>
            <a:pPr lvl="1"/>
            <a:r>
              <a:rPr lang="en-US" dirty="0"/>
              <a:t>Pairing KNN with Confusion Matrices allow for better understanding of how pleasant and unpleasant weather is grouped. </a:t>
            </a:r>
          </a:p>
        </p:txBody>
      </p:sp>
      <p:pic>
        <p:nvPicPr>
          <p:cNvPr id="5" name="Picture 4" descr="A graph showing the number of neighbors&#10;&#10;AI-generated content may be incorrect.">
            <a:extLst>
              <a:ext uri="{FF2B5EF4-FFF2-40B4-BE49-F238E27FC236}">
                <a16:creationId xmlns:a16="http://schemas.microsoft.com/office/drawing/2014/main" id="{BA3F3DDA-0EC0-3213-F1B0-BD37EDBF4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2793" y="85643"/>
            <a:ext cx="4343617" cy="3257713"/>
          </a:xfrm>
          <a:prstGeom prst="roundRect">
            <a:avLst/>
          </a:prstGeom>
        </p:spPr>
      </p:pic>
      <p:pic>
        <p:nvPicPr>
          <p:cNvPr id="7" name="Picture 6" descr="A screenshot of a computer screen&#10;&#10;AI-generated content may be incorrect.">
            <a:extLst>
              <a:ext uri="{FF2B5EF4-FFF2-40B4-BE49-F238E27FC236}">
                <a16:creationId xmlns:a16="http://schemas.microsoft.com/office/drawing/2014/main" id="{AB20CA02-E8DD-DBF6-DA58-064BACB80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5392" y="3429000"/>
            <a:ext cx="5464585" cy="3343357"/>
          </a:xfrm>
          <a:prstGeom prst="roundRect">
            <a:avLst/>
          </a:prstGeom>
        </p:spPr>
      </p:pic>
    </p:spTree>
    <p:extLst>
      <p:ext uri="{BB962C8B-B14F-4D97-AF65-F5344CB8AC3E}">
        <p14:creationId xmlns:p14="http://schemas.microsoft.com/office/powerpoint/2010/main" val="3077429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40980-E8C8-E11A-96E2-C589C3999251}"/>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E2329EE-602F-998C-AC19-4935177F0D7A}"/>
              </a:ext>
            </a:extLst>
          </p:cNvPr>
          <p:cNvPicPr>
            <a:picLocks noGrp="1" noRot="1" noChangeAspect="1" noMove="1" noResize="1" noEditPoints="1" noAdjustHandles="1" noChangeArrowheads="1" noChangeShapeType="1" noCrop="1"/>
          </p:cNvPicPr>
          <p:nvPr/>
        </p:nvPicPr>
        <p:blipFill>
          <a:blip r:embed="rId3"/>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0F7EA066-A3E0-DFDB-5519-C24A3C8B848E}"/>
              </a:ext>
            </a:extLst>
          </p:cNvPr>
          <p:cNvSpPr>
            <a:spLocks noGrp="1"/>
          </p:cNvSpPr>
          <p:nvPr>
            <p:ph type="title"/>
          </p:nvPr>
        </p:nvSpPr>
        <p:spPr/>
        <p:txBody>
          <a:bodyPr>
            <a:noAutofit/>
          </a:bodyPr>
          <a:lstStyle/>
          <a:p>
            <a:r>
              <a:rPr lang="en-US" sz="4000" b="1" u="sng"/>
              <a:t>Machine Learning Most Applicable</a:t>
            </a:r>
            <a:endParaRPr lang="en-US" sz="4000" b="1" u="sng" dirty="0"/>
          </a:p>
        </p:txBody>
      </p:sp>
      <p:sp>
        <p:nvSpPr>
          <p:cNvPr id="3" name="Content Placeholder 2">
            <a:extLst>
              <a:ext uri="{FF2B5EF4-FFF2-40B4-BE49-F238E27FC236}">
                <a16:creationId xmlns:a16="http://schemas.microsoft.com/office/drawing/2014/main" id="{47B57169-C0C4-7CEF-D4AB-86E7877ED0D5}"/>
              </a:ext>
            </a:extLst>
          </p:cNvPr>
          <p:cNvSpPr>
            <a:spLocks noGrp="1"/>
          </p:cNvSpPr>
          <p:nvPr>
            <p:ph sz="quarter" idx="14"/>
          </p:nvPr>
        </p:nvSpPr>
        <p:spPr/>
        <p:txBody>
          <a:bodyPr>
            <a:normAutofit/>
          </a:bodyPr>
          <a:lstStyle/>
          <a:p>
            <a:pPr marL="342900" indent="-342900">
              <a:buFont typeface="+mj-lt"/>
              <a:buAutoNum type="arabicPeriod" startAt="2"/>
            </a:pPr>
            <a:r>
              <a:rPr lang="en-US" b="1" dirty="0"/>
              <a:t>Artificial Neural Networks</a:t>
            </a:r>
          </a:p>
          <a:p>
            <a:pPr lvl="1"/>
            <a:r>
              <a:rPr lang="en-US" dirty="0"/>
              <a:t>Adjust Hidden Layer Size</a:t>
            </a:r>
          </a:p>
          <a:p>
            <a:pPr lvl="1"/>
            <a:r>
              <a:rPr lang="en-US" dirty="0"/>
              <a:t>Adjust Iterations</a:t>
            </a:r>
          </a:p>
          <a:p>
            <a:pPr lvl="1"/>
            <a:r>
              <a:rPr lang="en-US" dirty="0"/>
              <a:t>Adjust Loss</a:t>
            </a:r>
          </a:p>
        </p:txBody>
      </p:sp>
      <p:pic>
        <p:nvPicPr>
          <p:cNvPr id="7" name="Picture 6" descr="A screenshot of a computer&#10;&#10;AI-generated content may be incorrect.">
            <a:extLst>
              <a:ext uri="{FF2B5EF4-FFF2-40B4-BE49-F238E27FC236}">
                <a16:creationId xmlns:a16="http://schemas.microsoft.com/office/drawing/2014/main" id="{69135069-C4BC-BB9A-9630-B0624CAC6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0708" y="1681565"/>
            <a:ext cx="6211292" cy="204541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44F3E34B-6367-1480-BC5E-B155E6674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678" y="4787662"/>
            <a:ext cx="5963322" cy="2070338"/>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4098AA3-CC8F-A64F-27BD-524FEED2B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63129"/>
            <a:ext cx="6356251" cy="2382990"/>
          </a:xfrm>
          <a:prstGeom prst="rect">
            <a:avLst/>
          </a:prstGeom>
        </p:spPr>
      </p:pic>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B41B76A5-8B0E-4EA2-EE09-D33FF367B299}"/>
                  </a:ext>
                </a:extLst>
              </p14:cNvPr>
              <p14:cNvContentPartPr/>
              <p14:nvPr/>
            </p14:nvContentPartPr>
            <p14:xfrm>
              <a:off x="6411346" y="3592398"/>
              <a:ext cx="722160" cy="23040"/>
            </p14:xfrm>
          </p:contentPart>
        </mc:Choice>
        <mc:Fallback>
          <p:pic>
            <p:nvPicPr>
              <p:cNvPr id="13" name="Ink 12">
                <a:extLst>
                  <a:ext uri="{FF2B5EF4-FFF2-40B4-BE49-F238E27FC236}">
                    <a16:creationId xmlns:a16="http://schemas.microsoft.com/office/drawing/2014/main" id="{B41B76A5-8B0E-4EA2-EE09-D33FF367B299}"/>
                  </a:ext>
                </a:extLst>
              </p:cNvPr>
              <p:cNvPicPr/>
              <p:nvPr/>
            </p:nvPicPr>
            <p:blipFill>
              <a:blip r:embed="rId8"/>
              <a:stretch>
                <a:fillRect/>
              </a:stretch>
            </p:blipFill>
            <p:spPr>
              <a:xfrm>
                <a:off x="6357706" y="3484398"/>
                <a:ext cx="8298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0AFDC62B-9E3F-BA37-3777-BDB4F043F8E9}"/>
                  </a:ext>
                </a:extLst>
              </p14:cNvPr>
              <p14:cNvContentPartPr/>
              <p14:nvPr/>
            </p14:nvContentPartPr>
            <p14:xfrm>
              <a:off x="488700" y="5632020"/>
              <a:ext cx="698040" cy="7920"/>
            </p14:xfrm>
          </p:contentPart>
        </mc:Choice>
        <mc:Fallback>
          <p:pic>
            <p:nvPicPr>
              <p:cNvPr id="16" name="Ink 15">
                <a:extLst>
                  <a:ext uri="{FF2B5EF4-FFF2-40B4-BE49-F238E27FC236}">
                    <a16:creationId xmlns:a16="http://schemas.microsoft.com/office/drawing/2014/main" id="{0AFDC62B-9E3F-BA37-3777-BDB4F043F8E9}"/>
                  </a:ext>
                </a:extLst>
              </p:cNvPr>
              <p:cNvPicPr/>
              <p:nvPr/>
            </p:nvPicPr>
            <p:blipFill>
              <a:blip r:embed="rId10"/>
              <a:stretch>
                <a:fillRect/>
              </a:stretch>
            </p:blipFill>
            <p:spPr>
              <a:xfrm>
                <a:off x="435060" y="5524020"/>
                <a:ext cx="8056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04585290-578A-738E-DEEE-FCA7C2E6FCBF}"/>
                  </a:ext>
                </a:extLst>
              </p14:cNvPr>
              <p14:cNvContentPartPr/>
              <p14:nvPr/>
            </p14:nvContentPartPr>
            <p14:xfrm>
              <a:off x="6515100" y="6685860"/>
              <a:ext cx="596520" cy="25920"/>
            </p14:xfrm>
          </p:contentPart>
        </mc:Choice>
        <mc:Fallback>
          <p:pic>
            <p:nvPicPr>
              <p:cNvPr id="19" name="Ink 18">
                <a:extLst>
                  <a:ext uri="{FF2B5EF4-FFF2-40B4-BE49-F238E27FC236}">
                    <a16:creationId xmlns:a16="http://schemas.microsoft.com/office/drawing/2014/main" id="{04585290-578A-738E-DEEE-FCA7C2E6FCBF}"/>
                  </a:ext>
                </a:extLst>
              </p:cNvPr>
              <p:cNvPicPr/>
              <p:nvPr/>
            </p:nvPicPr>
            <p:blipFill>
              <a:blip r:embed="rId12"/>
              <a:stretch>
                <a:fillRect/>
              </a:stretch>
            </p:blipFill>
            <p:spPr>
              <a:xfrm>
                <a:off x="6461100" y="6578220"/>
                <a:ext cx="704160" cy="241560"/>
              </a:xfrm>
              <a:prstGeom prst="rect">
                <a:avLst/>
              </a:prstGeom>
            </p:spPr>
          </p:pic>
        </mc:Fallback>
      </mc:AlternateContent>
    </p:spTree>
    <p:extLst>
      <p:ext uri="{BB962C8B-B14F-4D97-AF65-F5344CB8AC3E}">
        <p14:creationId xmlns:p14="http://schemas.microsoft.com/office/powerpoint/2010/main" val="1112955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C5EF8-FEA0-1FB2-5BEB-0CA02CCFD40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0E4F107-11E7-B6CC-6C14-8E2C7EB5743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644544AA-08D7-AC53-3669-337304F0D474}"/>
              </a:ext>
            </a:extLst>
          </p:cNvPr>
          <p:cNvSpPr>
            <a:spLocks noGrp="1"/>
          </p:cNvSpPr>
          <p:nvPr>
            <p:ph type="title"/>
          </p:nvPr>
        </p:nvSpPr>
        <p:spPr/>
        <p:txBody>
          <a:bodyPr>
            <a:noAutofit/>
          </a:bodyPr>
          <a:lstStyle/>
          <a:p>
            <a:r>
              <a:rPr lang="en-US" sz="4000" b="1" u="sng" dirty="0"/>
              <a:t>Machine Learning Most Applicable</a:t>
            </a:r>
          </a:p>
        </p:txBody>
      </p:sp>
      <p:sp>
        <p:nvSpPr>
          <p:cNvPr id="3" name="Content Placeholder 2">
            <a:extLst>
              <a:ext uri="{FF2B5EF4-FFF2-40B4-BE49-F238E27FC236}">
                <a16:creationId xmlns:a16="http://schemas.microsoft.com/office/drawing/2014/main" id="{A9093EAD-0214-6B9E-B4D4-AD7F4D75E30E}"/>
              </a:ext>
            </a:extLst>
          </p:cNvPr>
          <p:cNvSpPr>
            <a:spLocks noGrp="1"/>
          </p:cNvSpPr>
          <p:nvPr>
            <p:ph sz="quarter" idx="14"/>
          </p:nvPr>
        </p:nvSpPr>
        <p:spPr/>
        <p:txBody>
          <a:bodyPr/>
          <a:lstStyle/>
          <a:p>
            <a:pPr marL="342900" indent="-342900">
              <a:buFont typeface="+mj-lt"/>
              <a:buAutoNum type="arabicPeriod" startAt="3"/>
            </a:pPr>
            <a:r>
              <a:rPr lang="en-US" b="1" dirty="0"/>
              <a:t>Convolution Neural Networks</a:t>
            </a:r>
          </a:p>
          <a:p>
            <a:pPr lvl="1"/>
            <a:r>
              <a:rPr lang="en-US" dirty="0"/>
              <a:t>This algorithms works well with images and numerical values.</a:t>
            </a:r>
          </a:p>
          <a:p>
            <a:pPr lvl="1"/>
            <a:endParaRPr lang="en-US" dirty="0"/>
          </a:p>
          <a:p>
            <a:pPr lvl="1"/>
            <a:r>
              <a:rPr lang="en-US" dirty="0"/>
              <a:t>This algorithm paired with GAN or even amplified with hyperparameters could promise better predictability of unpleasant weather through imagery or text.</a:t>
            </a:r>
          </a:p>
        </p:txBody>
      </p:sp>
      <p:pic>
        <p:nvPicPr>
          <p:cNvPr id="8" name="Picture 7" descr="A diagram of a network&#10;&#10;AI-generated content may be incorrect.">
            <a:extLst>
              <a:ext uri="{FF2B5EF4-FFF2-40B4-BE49-F238E27FC236}">
                <a16:creationId xmlns:a16="http://schemas.microsoft.com/office/drawing/2014/main" id="{238602EC-1FCB-A8C2-6996-DFE3672D6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75" y="2551174"/>
            <a:ext cx="4835833" cy="3367668"/>
          </a:xfrm>
          <a:prstGeom prst="rect">
            <a:avLst/>
          </a:prstGeom>
        </p:spPr>
      </p:pic>
    </p:spTree>
    <p:extLst>
      <p:ext uri="{BB962C8B-B14F-4D97-AF65-F5344CB8AC3E}">
        <p14:creationId xmlns:p14="http://schemas.microsoft.com/office/powerpoint/2010/main" val="2106384499"/>
      </p:ext>
    </p:extLst>
  </p:cSld>
  <p:clrMapOvr>
    <a:masterClrMapping/>
  </p:clrMapOvr>
</p:sld>
</file>

<file path=ppt/theme/theme1.xml><?xml version="1.0" encoding="utf-8"?>
<a:theme xmlns:a="http://schemas.openxmlformats.org/drawingml/2006/main" name="Dune">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990</TotalTime>
  <Words>3069</Words>
  <Application>Microsoft Office PowerPoint</Application>
  <PresentationFormat>Widescreen</PresentationFormat>
  <Paragraphs>265</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Neue Haas Grotesk Text Pro</vt:lpstr>
      <vt:lpstr>Dune</vt:lpstr>
      <vt:lpstr>ClimateWins Weather Predictions</vt:lpstr>
      <vt:lpstr>Table of Contents</vt:lpstr>
      <vt:lpstr>Objective &amp; Data Sources</vt:lpstr>
      <vt:lpstr>Thought Experiments</vt:lpstr>
      <vt:lpstr>Algorithms Explored</vt:lpstr>
      <vt:lpstr>Algorithms Explored</vt:lpstr>
      <vt:lpstr>Machine Learning Most Applicable</vt:lpstr>
      <vt:lpstr>Machine Learning Most Applicable</vt:lpstr>
      <vt:lpstr>Machine Learning Most Applicable</vt:lpstr>
      <vt:lpstr>Machine Learning Most Applicable</vt:lpstr>
      <vt:lpstr>Historical Data</vt:lpstr>
      <vt:lpstr>Thought Experiment #1</vt:lpstr>
      <vt:lpstr>Thought Experiment #2</vt:lpstr>
      <vt:lpstr>Thought Experiment #3</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M</dc:creator>
  <cp:lastModifiedBy>Jordan M</cp:lastModifiedBy>
  <cp:revision>8</cp:revision>
  <dcterms:created xsi:type="dcterms:W3CDTF">2025-07-24T18:13:52Z</dcterms:created>
  <dcterms:modified xsi:type="dcterms:W3CDTF">2025-07-29T19:56:31Z</dcterms:modified>
</cp:coreProperties>
</file>